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handoutMasterIdLst>
    <p:handoutMasterId r:id="rId24"/>
  </p:handoutMasterIdLst>
  <p:sldIdLst>
    <p:sldId id="256" r:id="rId2"/>
    <p:sldId id="258" r:id="rId3"/>
    <p:sldId id="259" r:id="rId4"/>
    <p:sldId id="260" r:id="rId5"/>
    <p:sldId id="273" r:id="rId6"/>
    <p:sldId id="277" r:id="rId7"/>
    <p:sldId id="283" r:id="rId8"/>
    <p:sldId id="279" r:id="rId9"/>
    <p:sldId id="280" r:id="rId10"/>
    <p:sldId id="265" r:id="rId11"/>
    <p:sldId id="284" r:id="rId12"/>
    <p:sldId id="263" r:id="rId13"/>
    <p:sldId id="282" r:id="rId14"/>
    <p:sldId id="270" r:id="rId15"/>
    <p:sldId id="271" r:id="rId16"/>
    <p:sldId id="281" r:id="rId17"/>
    <p:sldId id="261" r:id="rId18"/>
    <p:sldId id="268" r:id="rId19"/>
    <p:sldId id="262" r:id="rId20"/>
    <p:sldId id="278" r:id="rId21"/>
    <p:sldId id="267" r:id="rId22"/>
  </p:sldIdLst>
  <p:sldSz cx="9144000" cy="6858000" type="screen4x3"/>
  <p:notesSz cx="9869488"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90" autoAdjust="0"/>
    <p:restoredTop sz="76724" autoAdjust="0"/>
  </p:normalViewPr>
  <p:slideViewPr>
    <p:cSldViewPr snapToGrid="0">
      <p:cViewPr varScale="1">
        <p:scale>
          <a:sx n="83" d="100"/>
          <a:sy n="83" d="100"/>
        </p:scale>
        <p:origin x="46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276778" cy="33795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90426" y="0"/>
            <a:ext cx="4276778" cy="337958"/>
          </a:xfrm>
          <a:prstGeom prst="rect">
            <a:avLst/>
          </a:prstGeom>
        </p:spPr>
        <p:txBody>
          <a:bodyPr vert="horz" lIns="91440" tIns="45720" rIns="91440" bIns="45720" rtlCol="0"/>
          <a:lstStyle>
            <a:lvl1pPr algn="r">
              <a:defRPr sz="1200"/>
            </a:lvl1pPr>
          </a:lstStyle>
          <a:p>
            <a:fld id="{51300372-E0B6-4636-B539-BC861D25F67E}" type="datetimeFigureOut">
              <a:rPr kumimoji="1" lang="ja-JP" altLang="en-US" smtClean="0"/>
              <a:t>2018/2/22</a:t>
            </a:fld>
            <a:endParaRPr kumimoji="1" lang="ja-JP" altLang="en-US"/>
          </a:p>
        </p:txBody>
      </p:sp>
      <p:sp>
        <p:nvSpPr>
          <p:cNvPr id="4" name="フッター プレースホルダー 3"/>
          <p:cNvSpPr>
            <a:spLocks noGrp="1"/>
          </p:cNvSpPr>
          <p:nvPr>
            <p:ph type="ftr" sz="quarter" idx="2"/>
          </p:nvPr>
        </p:nvSpPr>
        <p:spPr>
          <a:xfrm>
            <a:off x="0" y="6397806"/>
            <a:ext cx="4276778" cy="33795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90426" y="6397806"/>
            <a:ext cx="4276778" cy="337957"/>
          </a:xfrm>
          <a:prstGeom prst="rect">
            <a:avLst/>
          </a:prstGeom>
        </p:spPr>
        <p:txBody>
          <a:bodyPr vert="horz" lIns="91440" tIns="45720" rIns="91440" bIns="45720" rtlCol="0" anchor="b"/>
          <a:lstStyle>
            <a:lvl1pPr algn="r">
              <a:defRPr sz="1200"/>
            </a:lvl1pPr>
          </a:lstStyle>
          <a:p>
            <a:fld id="{43BE0C19-802F-4588-8012-A3FEE283B706}" type="slidenum">
              <a:rPr kumimoji="1" lang="ja-JP" altLang="en-US" smtClean="0"/>
              <a:t>‹#›</a:t>
            </a:fld>
            <a:endParaRPr kumimoji="1" lang="ja-JP" altLang="en-US"/>
          </a:p>
        </p:txBody>
      </p:sp>
    </p:spTree>
    <p:extLst>
      <p:ext uri="{BB962C8B-B14F-4D97-AF65-F5344CB8AC3E}">
        <p14:creationId xmlns:p14="http://schemas.microsoft.com/office/powerpoint/2010/main" val="2759332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276778" cy="33795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590426" y="0"/>
            <a:ext cx="4276778" cy="337958"/>
          </a:xfrm>
          <a:prstGeom prst="rect">
            <a:avLst/>
          </a:prstGeom>
        </p:spPr>
        <p:txBody>
          <a:bodyPr vert="horz" lIns="91440" tIns="45720" rIns="91440" bIns="45720" rtlCol="0"/>
          <a:lstStyle>
            <a:lvl1pPr algn="r">
              <a:defRPr sz="1200"/>
            </a:lvl1pPr>
          </a:lstStyle>
          <a:p>
            <a:fld id="{C6D56A13-1E14-46AF-8431-EDBB413B51D8}" type="datetimeFigureOut">
              <a:rPr kumimoji="1" lang="ja-JP" altLang="en-US" smtClean="0"/>
              <a:t>2018/2/22</a:t>
            </a:fld>
            <a:endParaRPr kumimoji="1" lang="ja-JP" altLang="en-US"/>
          </a:p>
        </p:txBody>
      </p:sp>
      <p:sp>
        <p:nvSpPr>
          <p:cNvPr id="4" name="スライド イメージ プレースホルダー 3"/>
          <p:cNvSpPr>
            <a:spLocks noGrp="1" noRot="1" noChangeAspect="1"/>
          </p:cNvSpPr>
          <p:nvPr>
            <p:ph type="sldImg" idx="2"/>
          </p:nvPr>
        </p:nvSpPr>
        <p:spPr>
          <a:xfrm>
            <a:off x="3419475" y="841375"/>
            <a:ext cx="3030538" cy="22733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86949" y="3241586"/>
            <a:ext cx="7895590" cy="265220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397806"/>
            <a:ext cx="4276778" cy="33795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590426" y="6397806"/>
            <a:ext cx="4276778" cy="337957"/>
          </a:xfrm>
          <a:prstGeom prst="rect">
            <a:avLst/>
          </a:prstGeom>
        </p:spPr>
        <p:txBody>
          <a:bodyPr vert="horz" lIns="91440" tIns="45720" rIns="91440" bIns="45720" rtlCol="0" anchor="b"/>
          <a:lstStyle>
            <a:lvl1pPr algn="r">
              <a:defRPr sz="1200"/>
            </a:lvl1pPr>
          </a:lstStyle>
          <a:p>
            <a:fld id="{C0F7A2AE-E291-4CCC-BCD1-D284845C7FED}" type="slidenum">
              <a:rPr kumimoji="1" lang="ja-JP" altLang="en-US" smtClean="0"/>
              <a:t>‹#›</a:t>
            </a:fld>
            <a:endParaRPr kumimoji="1" lang="ja-JP" altLang="en-US"/>
          </a:p>
        </p:txBody>
      </p:sp>
    </p:spTree>
    <p:extLst>
      <p:ext uri="{BB962C8B-B14F-4D97-AF65-F5344CB8AC3E}">
        <p14:creationId xmlns:p14="http://schemas.microsoft.com/office/powerpoint/2010/main" val="35312105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9475" y="841375"/>
            <a:ext cx="3030538" cy="2273300"/>
          </a:xfrm>
        </p:spPr>
      </p:sp>
      <p:sp>
        <p:nvSpPr>
          <p:cNvPr id="3" name="ノート プレースホルダー 2"/>
          <p:cNvSpPr>
            <a:spLocks noGrp="1"/>
          </p:cNvSpPr>
          <p:nvPr>
            <p:ph type="body" idx="1"/>
          </p:nvPr>
        </p:nvSpPr>
        <p:spPr/>
        <p:txBody>
          <a:bodyPr/>
          <a:lstStyle/>
          <a:p>
            <a:r>
              <a:rPr kumimoji="1" lang="ja-JP" altLang="en-US" dirty="0" smtClean="0"/>
              <a:t>これより、「</a:t>
            </a:r>
            <a:r>
              <a:rPr lang="ja-JP" altLang="en-US" sz="1200" dirty="0" smtClean="0">
                <a:latin typeface="+mn-lt"/>
              </a:rPr>
              <a:t>地磁気方位センサと地図情報を用いるパーティクルフィルタによる屋外移動ロボットの自己姿勢推定結果の修正」と題しまして、黒木研の遠藤が発表します。</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a:t>
            </a:fld>
            <a:endParaRPr kumimoji="1" lang="ja-JP" altLang="en-US"/>
          </a:p>
        </p:txBody>
      </p:sp>
    </p:spTree>
    <p:extLst>
      <p:ext uri="{BB962C8B-B14F-4D97-AF65-F5344CB8AC3E}">
        <p14:creationId xmlns:p14="http://schemas.microsoft.com/office/powerpoint/2010/main" val="3501890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dirty="0" smtClean="0">
                <a:solidFill>
                  <a:schemeClr val="tx1"/>
                </a:solidFill>
              </a:rPr>
              <a:t>最後にﾘサンプリングを行います。</a:t>
            </a:r>
            <a:r>
              <a:rPr lang="ja-JP" altLang="en-US" dirty="0" smtClean="0"/>
              <a:t>本研究ではリサンプリングの条件としてこのように有効サンプルサイズを計算し，この値がパーティクル数の半分以下になったときのみリサンプリングを行い，各パーティクルの分布の偏りを修正します．そして仮のパーティクルの集合の中から尤度に比例した確率で復元抽出し，パーティクルの集合を更新します．</a:t>
            </a:r>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10</a:t>
            </a:fld>
            <a:endParaRPr kumimoji="1" lang="ja-JP" altLang="en-US"/>
          </a:p>
        </p:txBody>
      </p:sp>
    </p:spTree>
    <p:extLst>
      <p:ext uri="{BB962C8B-B14F-4D97-AF65-F5344CB8AC3E}">
        <p14:creationId xmlns:p14="http://schemas.microsoft.com/office/powerpoint/2010/main" val="60671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smtClean="0"/>
                  <a:t>次に、パーティクルフィルタに適用する地磁気方位センサのデータの信頼度についてです。</a:t>
                </a:r>
                <a:endParaRPr kumimoji="1" lang="en-US" altLang="ja-JP" dirty="0" smtClean="0"/>
              </a:p>
              <a:p>
                <a:r>
                  <a:rPr kumimoji="1" lang="ja-JP" altLang="en-US" dirty="0" smtClean="0"/>
                  <a:t>右図は地磁気方位センサにより得られたデータを横軸を時間、縦軸を車体角として表しています。</a:t>
                </a:r>
                <a:endParaRPr kumimoji="1" lang="en-US" altLang="ja-JP" dirty="0" smtClean="0"/>
              </a:p>
              <a:p>
                <a:r>
                  <a:rPr kumimoji="1" lang="en-US" altLang="ja-JP" dirty="0" smtClean="0"/>
                  <a:t>360</a:t>
                </a:r>
                <a:r>
                  <a:rPr kumimoji="1" lang="ja-JP" altLang="en-US" dirty="0" smtClean="0"/>
                  <a:t>を</a:t>
                </a:r>
                <a:r>
                  <a:rPr kumimoji="1" lang="en-US" altLang="ja-JP" dirty="0" smtClean="0"/>
                  <a:t>0</a:t>
                </a:r>
                <a:r>
                  <a:rPr kumimoji="1" lang="ja-JP" altLang="en-US" dirty="0" smtClean="0"/>
                  <a:t>度として考えると、</a:t>
                </a:r>
                <a:r>
                  <a:rPr kumimoji="1" lang="en-US" altLang="ja-JP" dirty="0" smtClean="0"/>
                  <a:t>0 90 180 270 0</a:t>
                </a:r>
                <a:r>
                  <a:rPr kumimoji="1" lang="ja-JP" altLang="en-US" dirty="0" smtClean="0"/>
                  <a:t>　を示しており、一定間隔おきに</a:t>
                </a:r>
                <a:r>
                  <a:rPr kumimoji="1" lang="en-US" altLang="ja-JP" dirty="0" smtClean="0"/>
                  <a:t>90</a:t>
                </a:r>
                <a:r>
                  <a:rPr kumimoji="1" lang="ja-JP" altLang="en-US" dirty="0" smtClean="0"/>
                  <a:t>度回転しているので、得られたデータのノイズはそれほど大きくないと判断し、地磁気方位センサの使用を試みました。</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次に、パーティクルフィルタに適用する地磁気方位センサのデータの信頼度についてです。</a:t>
                </a:r>
                <a:endParaRPr kumimoji="1" lang="en-US" altLang="ja-JP" dirty="0" smtClean="0"/>
              </a:p>
              <a:p>
                <a:r>
                  <a:rPr kumimoji="1" lang="ja-JP" altLang="en-US" dirty="0" smtClean="0"/>
                  <a:t>この</a:t>
                </a:r>
                <a:r>
                  <a:rPr kumimoji="1" lang="ja-JP" altLang="en-US" dirty="0" smtClean="0"/>
                  <a:t>図は時間を</a:t>
                </a:r>
                <a:r>
                  <a:rPr kumimoji="1" lang="ja-JP" altLang="en-US" dirty="0" err="1" smtClean="0"/>
                  <a:t>ｔ</a:t>
                </a:r>
                <a:r>
                  <a:rPr kumimoji="1" lang="ja-JP" altLang="en-US" dirty="0" smtClean="0"/>
                  <a:t>、各時刻における車体角を</a:t>
                </a:r>
                <a:r>
                  <a:rPr lang="ja-JP" altLang="en-US" i="0" smtClean="0">
                    <a:latin typeface="Cambria Math" panose="02040503050406030204" pitchFamily="18" charset="0"/>
                  </a:rPr>
                  <a:t>𝜃</a:t>
                </a:r>
                <a:r>
                  <a:rPr kumimoji="1" lang="ja-JP" altLang="en-US" dirty="0" smtClean="0"/>
                  <a:t>とした、こちらの式より表されており、ロボットの動作モデルを示しています。</a:t>
                </a:r>
                <a:endParaRPr kumimoji="1" lang="en-US" altLang="ja-JP" dirty="0" smtClean="0"/>
              </a:p>
              <a:p>
                <a:r>
                  <a:rPr kumimoji="1" lang="en-US" altLang="ja-JP" dirty="0" smtClean="0"/>
                  <a:t>0 90 180 -90 0</a:t>
                </a:r>
                <a:r>
                  <a:rPr kumimoji="1" lang="ja-JP" altLang="en-US" dirty="0" smtClean="0"/>
                  <a:t>　を示しており、得られたデータのノイズはそれほど大きくないと判断し、地磁気方位センサの使用を試みました。</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11</a:t>
            </a:fld>
            <a:endParaRPr kumimoji="1" lang="ja-JP" altLang="en-US"/>
          </a:p>
        </p:txBody>
      </p:sp>
    </p:spTree>
    <p:extLst>
      <p:ext uri="{BB962C8B-B14F-4D97-AF65-F5344CB8AC3E}">
        <p14:creationId xmlns:p14="http://schemas.microsoft.com/office/powerpoint/2010/main" val="3623756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つづいて実験に移ります．本研究では，移動ロボットに</a:t>
            </a:r>
            <a:r>
              <a:rPr lang="en-US" altLang="ja-JP" dirty="0" err="1" smtClean="0"/>
              <a:t>Mobilerobots</a:t>
            </a:r>
            <a:r>
              <a:rPr lang="ja-JP" altLang="en-US" dirty="0" smtClean="0"/>
              <a:t>社の</a:t>
            </a:r>
            <a:r>
              <a:rPr lang="en-US" altLang="ja-JP" dirty="0" smtClean="0"/>
              <a:t>Pioneer3-AT</a:t>
            </a:r>
            <a:r>
              <a:rPr lang="ja-JP" altLang="en-US" dirty="0" smtClean="0"/>
              <a:t>を用い，九州工業大学教育研究</a:t>
            </a:r>
            <a:r>
              <a:rPr lang="en-US" altLang="ja-JP" dirty="0" smtClean="0"/>
              <a:t>3</a:t>
            </a:r>
            <a:r>
              <a:rPr lang="ja-JP" altLang="en-US" dirty="0" smtClean="0"/>
              <a:t>号棟を周回するルートをジョイスティックによる手動操作により走行させ，データを取得しました．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12</a:t>
            </a:fld>
            <a:endParaRPr kumimoji="1" lang="ja-JP" altLang="en-US"/>
          </a:p>
        </p:txBody>
      </p:sp>
    </p:spTree>
    <p:extLst>
      <p:ext uri="{BB962C8B-B14F-4D97-AF65-F5344CB8AC3E}">
        <p14:creationId xmlns:p14="http://schemas.microsoft.com/office/powerpoint/2010/main" val="1860369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走行実験終了後、</a:t>
            </a:r>
            <a:r>
              <a:rPr kumimoji="1" lang="en-US" altLang="ja-JP" dirty="0" err="1" smtClean="0"/>
              <a:t>kinect</a:t>
            </a:r>
            <a:r>
              <a:rPr kumimoji="1" lang="ja-JP" altLang="en-US" dirty="0" smtClean="0"/>
              <a:t>センサにより得られた</a:t>
            </a:r>
            <a:r>
              <a:rPr kumimoji="1" lang="en-US" altLang="ja-JP" dirty="0" smtClean="0"/>
              <a:t>3</a:t>
            </a:r>
            <a:r>
              <a:rPr kumimoji="1" lang="ja-JP" altLang="en-US" dirty="0" smtClean="0"/>
              <a:t>次元</a:t>
            </a:r>
            <a:r>
              <a:rPr kumimoji="1" lang="en-US" altLang="ja-JP" dirty="0" smtClean="0"/>
              <a:t>SLAM</a:t>
            </a:r>
            <a:r>
              <a:rPr kumimoji="1" lang="ja-JP" altLang="en-US" dirty="0" smtClean="0"/>
              <a:t>とその</a:t>
            </a:r>
            <a:r>
              <a:rPr kumimoji="1" lang="en-US" altLang="ja-JP" dirty="0" smtClean="0"/>
              <a:t>3</a:t>
            </a:r>
            <a:r>
              <a:rPr kumimoji="1" lang="ja-JP" altLang="en-US" dirty="0" smtClean="0"/>
              <a:t>次元</a:t>
            </a:r>
            <a:r>
              <a:rPr kumimoji="1" lang="en-US" altLang="ja-JP" dirty="0" smtClean="0"/>
              <a:t>SLAM</a:t>
            </a:r>
            <a:r>
              <a:rPr kumimoji="1" lang="ja-JP" altLang="en-US" dirty="0" smtClean="0"/>
              <a:t>の自己姿勢推定結果をパーティクルフィルタにより修正した図はこのようになりました。赤の線が</a:t>
            </a:r>
            <a:r>
              <a:rPr kumimoji="1" lang="en-US" altLang="ja-JP" dirty="0" err="1" smtClean="0"/>
              <a:t>kinect</a:t>
            </a:r>
            <a:r>
              <a:rPr kumimoji="1" lang="ja-JP" altLang="en-US" dirty="0" smtClean="0"/>
              <a:t>センサにより得られた</a:t>
            </a:r>
            <a:r>
              <a:rPr kumimoji="1" lang="en-US" altLang="ja-JP" dirty="0" smtClean="0"/>
              <a:t>3</a:t>
            </a:r>
            <a:r>
              <a:rPr kumimoji="1" lang="ja-JP" altLang="en-US" dirty="0" smtClean="0"/>
              <a:t>次元</a:t>
            </a:r>
            <a:r>
              <a:rPr kumimoji="1" lang="en-US" altLang="ja-JP" dirty="0" smtClean="0"/>
              <a:t>SLAM</a:t>
            </a:r>
            <a:r>
              <a:rPr kumimoji="1" lang="ja-JP" altLang="en-US" dirty="0" smtClean="0"/>
              <a:t>の結果であり、緑の線が地図データです。青やピンクの線で表示された結果は尤度計算に地図情報が用いられたもので、</a:t>
            </a:r>
            <a:r>
              <a:rPr kumimoji="1" lang="en-US" altLang="ja-JP" dirty="0" smtClean="0"/>
              <a:t>3</a:t>
            </a:r>
            <a:r>
              <a:rPr kumimoji="1" lang="ja-JP" altLang="en-US" dirty="0" smtClean="0"/>
              <a:t>次元</a:t>
            </a:r>
            <a:r>
              <a:rPr kumimoji="1" lang="en-US" altLang="ja-JP" dirty="0" smtClean="0"/>
              <a:t>SLAM</a:t>
            </a:r>
            <a:r>
              <a:rPr kumimoji="1" lang="ja-JP" altLang="en-US" dirty="0" smtClean="0"/>
              <a:t>の自己姿勢推定結果を修正し、地図データに近いところを推移しているのがわかります。水色の線は尤度計算に地磁気方位センサしか用いられていないもので、こちらはうまく</a:t>
            </a:r>
            <a:r>
              <a:rPr kumimoji="1" lang="en-US" altLang="ja-JP" dirty="0" smtClean="0"/>
              <a:t>3</a:t>
            </a:r>
            <a:r>
              <a:rPr kumimoji="1" lang="ja-JP" altLang="en-US" dirty="0" smtClean="0"/>
              <a:t>次元</a:t>
            </a:r>
            <a:r>
              <a:rPr kumimoji="1" lang="en-US" altLang="ja-JP" dirty="0" smtClean="0"/>
              <a:t>SLAM</a:t>
            </a:r>
            <a:r>
              <a:rPr kumimoji="1" lang="ja-JP" altLang="en-US" dirty="0" smtClean="0"/>
              <a:t>の自己姿勢推定結果を修正できていません。</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13</a:t>
            </a:fld>
            <a:endParaRPr kumimoji="1" lang="ja-JP" altLang="en-US"/>
          </a:p>
        </p:txBody>
      </p:sp>
    </p:spTree>
    <p:extLst>
      <p:ext uri="{BB962C8B-B14F-4D97-AF65-F5344CB8AC3E}">
        <p14:creationId xmlns:p14="http://schemas.microsoft.com/office/powerpoint/2010/main" val="413384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先ほどの図を</a:t>
            </a:r>
            <a:r>
              <a:rPr kumimoji="1" lang="en-US" altLang="ja-JP" dirty="0" err="1" smtClean="0"/>
              <a:t>xy</a:t>
            </a:r>
            <a:r>
              <a:rPr kumimoji="1" lang="ja-JP" altLang="en-US" dirty="0" smtClean="0"/>
              <a:t>平面に射影して示すとこちらの図のようになります。</a:t>
            </a:r>
            <a:r>
              <a:rPr kumimoji="1" lang="ja-JP" altLang="en-US" sz="1200" b="0" i="0" u="none" strike="noStrike" kern="1200" cap="none" spc="0" normalizeH="0" baseline="0" noProof="0" dirty="0" smtClean="0">
                <a:ln>
                  <a:noFill/>
                </a:ln>
                <a:solidFill>
                  <a:prstClr val="black"/>
                </a:solidFill>
                <a:effectLst/>
                <a:uLnTx/>
                <a:uFillTx/>
                <a:latin typeface="+mn-lt"/>
                <a:ea typeface="+mn-ea"/>
                <a:cs typeface="+mn-cs"/>
              </a:rPr>
              <a:t>赤線が</a:t>
            </a:r>
            <a:r>
              <a:rPr kumimoji="1" lang="en-US" altLang="ja-JP" sz="1200" b="0" i="0" u="none" strike="noStrike" kern="1200" cap="none" spc="0" normalizeH="0" baseline="0" noProof="0" dirty="0" err="1" smtClean="0">
                <a:ln>
                  <a:noFill/>
                </a:ln>
                <a:solidFill>
                  <a:prstClr val="black"/>
                </a:solidFill>
                <a:effectLst/>
                <a:uLnTx/>
                <a:uFillTx/>
                <a:latin typeface="+mn-lt"/>
                <a:ea typeface="+mn-ea"/>
                <a:cs typeface="+mn-cs"/>
              </a:rPr>
              <a:t>kinect</a:t>
            </a:r>
            <a:r>
              <a:rPr kumimoji="1" lang="ja-JP" altLang="en-US" sz="1200" b="0" i="0" u="none" strike="noStrike" kern="1200" cap="none" spc="0" normalizeH="0" baseline="0" noProof="0" dirty="0" smtClean="0">
                <a:ln>
                  <a:noFill/>
                </a:ln>
                <a:solidFill>
                  <a:prstClr val="black"/>
                </a:solidFill>
                <a:effectLst/>
                <a:uLnTx/>
                <a:uFillTx/>
                <a:latin typeface="+mn-lt"/>
                <a:ea typeface="+mn-ea"/>
                <a:cs typeface="+mn-cs"/>
              </a:rPr>
              <a:t>データの結果で緑線が地図データ、水色の線が</a:t>
            </a:r>
            <a:r>
              <a:rPr kumimoji="1" lang="en-US" altLang="ja-JP" sz="1200" b="0" i="0" u="none" strike="noStrike" kern="1200" cap="none" spc="0" normalizeH="0" baseline="0" noProof="0" dirty="0" smtClean="0">
                <a:ln>
                  <a:noFill/>
                </a:ln>
                <a:solidFill>
                  <a:prstClr val="black"/>
                </a:solidFill>
                <a:effectLst/>
                <a:uLnTx/>
                <a:uFillTx/>
                <a:latin typeface="+mn-lt"/>
                <a:ea typeface="+mn-ea"/>
                <a:cs typeface="+mn-cs"/>
              </a:rPr>
              <a:t>PF</a:t>
            </a:r>
            <a:r>
              <a:rPr kumimoji="1" lang="ja-JP" altLang="en-US" sz="1200" b="0" i="0" u="none" strike="noStrike" kern="1200" cap="none" spc="0" normalizeH="0" baseline="0" noProof="0" dirty="0" smtClean="0">
                <a:ln>
                  <a:noFill/>
                </a:ln>
                <a:solidFill>
                  <a:prstClr val="black"/>
                </a:solidFill>
                <a:effectLst/>
                <a:uLnTx/>
                <a:uFillTx/>
                <a:latin typeface="+mn-lt"/>
                <a:ea typeface="+mn-ea"/>
                <a:cs typeface="+mn-cs"/>
              </a:rPr>
              <a:t>による修正結果です。</a:t>
            </a:r>
            <a:endParaRPr kumimoji="1" lang="en-US" altLang="ja-JP"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smtClean="0">
              <a:ln>
                <a:noFill/>
              </a:ln>
              <a:solidFill>
                <a:prstClr val="black"/>
              </a:solidFill>
              <a:effectLst/>
              <a:uLnTx/>
              <a:uFillTx/>
              <a:latin typeface="+mn-lt"/>
              <a:ea typeface="+mn-ea"/>
              <a:cs typeface="+mn-cs"/>
            </a:endParaRPr>
          </a:p>
          <a:p>
            <a:r>
              <a:rPr kumimoji="1" lang="ja-JP" altLang="en-US" dirty="0" smtClean="0"/>
              <a:t>尤度計算において、地磁気方位センサに関する尤度と地図情報に関する尤度の係数の値を変えて実験を行い、その</a:t>
            </a:r>
            <a:endParaRPr kumimoji="1" lang="en-US" altLang="ja-JP" dirty="0" smtClean="0"/>
          </a:p>
          <a:p>
            <a:r>
              <a:rPr kumimoji="1" lang="ja-JP" altLang="en-US" dirty="0" smtClean="0"/>
              <a:t>結果を比較するとこの表のようになりました。これより地図情報に関する尤度の係数を大きくしたほうがより精度の高い修正結果が得られることがわかります。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14</a:t>
            </a:fld>
            <a:endParaRPr kumimoji="1" lang="ja-JP" altLang="en-US"/>
          </a:p>
        </p:txBody>
      </p:sp>
    </p:spTree>
    <p:extLst>
      <p:ext uri="{BB962C8B-B14F-4D97-AF65-F5344CB8AC3E}">
        <p14:creationId xmlns:p14="http://schemas.microsoft.com/office/powerpoint/2010/main" val="3904379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まとめです。</a:t>
            </a:r>
            <a:endParaRPr kumimoji="1" lang="en-US" altLang="ja-JP" dirty="0" smtClean="0"/>
          </a:p>
          <a:p>
            <a:pPr marL="0" indent="0">
              <a:buNone/>
            </a:pPr>
            <a:endParaRPr lang="en-US" altLang="ja-JP" sz="1200" dirty="0" smtClean="0">
              <a:solidFill>
                <a:schemeClr val="tx1"/>
              </a:solidFill>
              <a:latin typeface="+mn-ea"/>
            </a:endParaRPr>
          </a:p>
          <a:p>
            <a:pPr marL="0" indent="0">
              <a:buFont typeface="Arial" panose="020B0604020202020204" pitchFamily="34" charset="0"/>
              <a:buNone/>
            </a:pPr>
            <a:r>
              <a:rPr lang="ja-JP" altLang="en-US" sz="1200" dirty="0" smtClean="0">
                <a:solidFill>
                  <a:schemeClr val="tx1"/>
                </a:solidFill>
                <a:latin typeface="+mn-ea"/>
              </a:rPr>
              <a:t>地磁気方位センサと地図情報を用いた</a:t>
            </a:r>
            <a:r>
              <a:rPr lang="en-US" altLang="ja-JP" sz="1200" dirty="0" smtClean="0">
                <a:solidFill>
                  <a:schemeClr val="tx1"/>
                </a:solidFill>
                <a:latin typeface="+mn-ea"/>
              </a:rPr>
              <a:t>PF</a:t>
            </a:r>
            <a:r>
              <a:rPr lang="ja-JP" altLang="en-US" sz="1200" dirty="0" smtClean="0">
                <a:solidFill>
                  <a:schemeClr val="tx1"/>
                </a:solidFill>
                <a:latin typeface="+mn-ea"/>
              </a:rPr>
              <a:t>による</a:t>
            </a:r>
            <a:r>
              <a:rPr lang="en-US" altLang="ja-JP" sz="1200" dirty="0" smtClean="0">
                <a:solidFill>
                  <a:schemeClr val="tx1"/>
                </a:solidFill>
                <a:latin typeface="+mn-ea"/>
              </a:rPr>
              <a:t>3</a:t>
            </a:r>
            <a:r>
              <a:rPr lang="ja-JP" altLang="en-US" sz="1200" dirty="0" smtClean="0">
                <a:solidFill>
                  <a:schemeClr val="tx1"/>
                </a:solidFill>
                <a:latin typeface="+mn-ea"/>
              </a:rPr>
              <a:t>次元自己姿勢推定結果を修正する方法を提案し</a:t>
            </a:r>
            <a:r>
              <a:rPr lang="en-US" altLang="ja-JP" sz="1200" dirty="0" smtClean="0">
                <a:solidFill>
                  <a:schemeClr val="tx1"/>
                </a:solidFill>
                <a:latin typeface="+mn-ea"/>
              </a:rPr>
              <a:t>, </a:t>
            </a:r>
            <a:r>
              <a:rPr lang="ja-JP" altLang="en-US" sz="1200" dirty="0" smtClean="0">
                <a:solidFill>
                  <a:schemeClr val="tx1"/>
                </a:solidFill>
                <a:latin typeface="+mn-ea"/>
              </a:rPr>
              <a:t>その精度を比較しました。また、地磁気方位センサは</a:t>
            </a:r>
            <a:r>
              <a:rPr lang="en-US" altLang="ja-JP" sz="1200" dirty="0" smtClean="0">
                <a:solidFill>
                  <a:schemeClr val="tx1"/>
                </a:solidFill>
                <a:latin typeface="+mn-ea"/>
              </a:rPr>
              <a:t>, </a:t>
            </a:r>
            <a:r>
              <a:rPr lang="ja-JP" altLang="en-US" sz="1200" dirty="0" smtClean="0">
                <a:solidFill>
                  <a:schemeClr val="tx1"/>
                </a:solidFill>
                <a:latin typeface="+mn-ea"/>
              </a:rPr>
              <a:t>自己姿勢推定結果の修正にあまり役に立たないことがわかりました。</a:t>
            </a:r>
            <a:endParaRPr lang="en-US" altLang="ja-JP" sz="1200" dirty="0" smtClean="0">
              <a:solidFill>
                <a:schemeClr val="tx1"/>
              </a:solidFill>
              <a:latin typeface="+mn-ea"/>
            </a:endParaRPr>
          </a:p>
          <a:p>
            <a:endParaRPr kumimoji="1" lang="en-US" altLang="ja-JP" sz="1200" dirty="0" smtClean="0">
              <a:solidFill>
                <a:schemeClr val="tx1"/>
              </a:solidFill>
              <a:latin typeface="+mn-ea"/>
            </a:endParaRPr>
          </a:p>
          <a:p>
            <a:pPr marL="0" indent="0">
              <a:buNone/>
            </a:pPr>
            <a:r>
              <a:rPr kumimoji="1" lang="ja-JP" altLang="en-US" sz="1200" dirty="0" smtClean="0">
                <a:solidFill>
                  <a:schemeClr val="tx1"/>
                </a:solidFill>
                <a:latin typeface="+mn-ea"/>
              </a:rPr>
              <a:t>今後の課題として、</a:t>
            </a:r>
            <a:r>
              <a:rPr lang="en-US" altLang="ja-JP" sz="1200" dirty="0" smtClean="0">
                <a:solidFill>
                  <a:schemeClr val="tx1"/>
                </a:solidFill>
              </a:rPr>
              <a:t>PF</a:t>
            </a:r>
            <a:r>
              <a:rPr lang="ja-JP" altLang="en-US" sz="1200" dirty="0" smtClean="0">
                <a:solidFill>
                  <a:schemeClr val="tx1"/>
                </a:solidFill>
              </a:rPr>
              <a:t>に用いるための</a:t>
            </a:r>
            <a:r>
              <a:rPr lang="en-US" altLang="ja-JP" sz="1200" dirty="0" smtClean="0">
                <a:solidFill>
                  <a:schemeClr val="tx1"/>
                </a:solidFill>
              </a:rPr>
              <a:t>GPS</a:t>
            </a:r>
            <a:r>
              <a:rPr lang="ja-JP" altLang="en-US" sz="1200" dirty="0" smtClean="0">
                <a:solidFill>
                  <a:schemeClr val="tx1"/>
                </a:solidFill>
              </a:rPr>
              <a:t>の測定誤差を減少させる方法の検討、また、</a:t>
            </a:r>
            <a:r>
              <a:rPr lang="ja-JP" altLang="en-US" sz="1200" dirty="0" smtClean="0">
                <a:solidFill>
                  <a:prstClr val="black"/>
                </a:solidFill>
              </a:rPr>
              <a:t>自己姿勢推定における</a:t>
            </a:r>
            <a:r>
              <a:rPr lang="en-US" altLang="ja-JP" sz="1200" dirty="0" smtClean="0">
                <a:solidFill>
                  <a:prstClr val="black"/>
                </a:solidFill>
              </a:rPr>
              <a:t>,</a:t>
            </a:r>
            <a:r>
              <a:rPr lang="ja-JP" altLang="en-US" sz="1200" dirty="0" smtClean="0">
                <a:solidFill>
                  <a:prstClr val="black"/>
                </a:solidFill>
              </a:rPr>
              <a:t> </a:t>
            </a:r>
            <a:r>
              <a:rPr lang="ja-JP" altLang="en-US" sz="1200" dirty="0" smtClean="0">
                <a:solidFill>
                  <a:schemeClr val="tx1"/>
                </a:solidFill>
              </a:rPr>
              <a:t>地磁気方位センサの有用な適用方法の検討があげられます。</a:t>
            </a:r>
            <a:endParaRPr lang="en-US" altLang="ja-JP"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smtClean="0">
              <a:solidFill>
                <a:schemeClr val="tx1"/>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15</a:t>
            </a:fld>
            <a:endParaRPr kumimoji="1" lang="ja-JP" altLang="en-US"/>
          </a:p>
        </p:txBody>
      </p:sp>
    </p:spTree>
    <p:extLst>
      <p:ext uri="{BB962C8B-B14F-4D97-AF65-F5344CB8AC3E}">
        <p14:creationId xmlns:p14="http://schemas.microsoft.com/office/powerpoint/2010/main" val="2893095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9475" y="841375"/>
            <a:ext cx="3030538" cy="2273300"/>
          </a:xfrm>
        </p:spPr>
      </p:sp>
      <p:sp>
        <p:nvSpPr>
          <p:cNvPr id="3" name="ノート プレースホルダー 2"/>
          <p:cNvSpPr>
            <a:spLocks noGrp="1"/>
          </p:cNvSpPr>
          <p:nvPr>
            <p:ph type="body" idx="1"/>
          </p:nvPr>
        </p:nvSpPr>
        <p:spPr/>
        <p:txBody>
          <a:bodyPr/>
          <a:lstStyle/>
          <a:p>
            <a:r>
              <a:rPr kumimoji="1" lang="ja-JP" altLang="en-US" dirty="0" smtClean="0"/>
              <a:t>以上で発表を終わります。</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16</a:t>
            </a:fld>
            <a:endParaRPr kumimoji="1" lang="ja-JP" altLang="en-US"/>
          </a:p>
        </p:txBody>
      </p:sp>
    </p:spTree>
    <p:extLst>
      <p:ext uri="{BB962C8B-B14F-4D97-AF65-F5344CB8AC3E}">
        <p14:creationId xmlns:p14="http://schemas.microsoft.com/office/powerpoint/2010/main" val="134318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9475" y="841375"/>
            <a:ext cx="3030538" cy="22733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solidFill>
                  <a:schemeClr val="tx1"/>
                </a:solidFill>
              </a:rPr>
              <a:t>そしてオドメトリ情報を取得し、取得したオドメトリ情報から求めたロボットへの入力に各パーティクルごとにノイズを加え、ロボットの運動学モデルにより次時刻の姿勢を予測します。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17</a:t>
            </a:fld>
            <a:endParaRPr kumimoji="1" lang="ja-JP" altLang="en-US"/>
          </a:p>
        </p:txBody>
      </p:sp>
    </p:spTree>
    <p:extLst>
      <p:ext uri="{BB962C8B-B14F-4D97-AF65-F5344CB8AC3E}">
        <p14:creationId xmlns:p14="http://schemas.microsoft.com/office/powerpoint/2010/main" val="220078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これまでの結果を踏まえて、地図情報に関する尤度の値を大きくしたパーティクルフィルタを用い、各パーティクルごとのロボットの入力に加えるノイズの分散比を変えて実験を行いました。</a:t>
            </a:r>
            <a:endParaRPr kumimoji="1" lang="en-US" altLang="ja-JP" dirty="0" smtClean="0"/>
          </a:p>
          <a:p>
            <a:r>
              <a:rPr kumimoji="1" lang="ja-JP" altLang="en-US" dirty="0" smtClean="0"/>
              <a:t>この結果より、適当な大きさのノイズを加えることでより精度の高い自己姿勢推定結果の修正が行えることがわかります。これは、ノイズの値が小さいとオドメトリ情報である</a:t>
            </a:r>
            <a:r>
              <a:rPr kumimoji="1" lang="en-US" altLang="ja-JP" dirty="0" smtClean="0"/>
              <a:t>Kinect</a:t>
            </a:r>
            <a:r>
              <a:rPr kumimoji="1" lang="ja-JP" altLang="en-US" dirty="0" smtClean="0"/>
              <a:t>値の尤度を高くし、ノイズの値が大きいと適当なパーティクルの生成量が減少するためであると考えられます。</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18</a:t>
            </a:fld>
            <a:endParaRPr kumimoji="1" lang="ja-JP" altLang="en-US"/>
          </a:p>
        </p:txBody>
      </p:sp>
    </p:spTree>
    <p:extLst>
      <p:ext uri="{BB962C8B-B14F-4D97-AF65-F5344CB8AC3E}">
        <p14:creationId xmlns:p14="http://schemas.microsoft.com/office/powerpoint/2010/main" val="1950779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solidFill>
                  <a:schemeClr val="tx1"/>
                </a:solidFill>
              </a:rPr>
              <a:t>そして各パーティクルごとに実際の計測値を用いて、尤度を計算します。方位センサによる車体角と地図情報に関してそれぞれ尤度計算を行い、求められた</a:t>
            </a:r>
            <a:r>
              <a:rPr kumimoji="1" lang="en-US" altLang="ja-JP" dirty="0" smtClean="0">
                <a:solidFill>
                  <a:schemeClr val="tx1"/>
                </a:solidFill>
              </a:rPr>
              <a:t>2</a:t>
            </a:r>
            <a:r>
              <a:rPr kumimoji="1" lang="ja-JP" altLang="en-US" dirty="0" err="1" smtClean="0">
                <a:solidFill>
                  <a:schemeClr val="tx1"/>
                </a:solidFill>
              </a:rPr>
              <a:t>つの尤</a:t>
            </a:r>
            <a:r>
              <a:rPr kumimoji="1" lang="ja-JP" altLang="en-US" dirty="0" smtClean="0">
                <a:solidFill>
                  <a:schemeClr val="tx1"/>
                </a:solidFill>
              </a:rPr>
              <a:t>度を次のように足し合わせこれを正規化したものを各パーティクルの尤度とします。𝑤</a:t>
            </a:r>
            <a:r>
              <a:rPr kumimoji="1" lang="en-US" altLang="ja-JP" dirty="0" smtClean="0">
                <a:solidFill>
                  <a:schemeClr val="tx1"/>
                </a:solidFill>
              </a:rPr>
              <a:t>1</a:t>
            </a:r>
            <a:r>
              <a:rPr kumimoji="1" lang="ja-JP" altLang="en-US" dirty="0" smtClean="0">
                <a:solidFill>
                  <a:schemeClr val="tx1"/>
                </a:solidFill>
              </a:rPr>
              <a:t>は地磁気方位センサによる車体角との尤度、</a:t>
            </a:r>
            <a:r>
              <a:rPr kumimoji="1" lang="ja-JP" altLang="en-US" dirty="0" err="1" smtClean="0">
                <a:solidFill>
                  <a:schemeClr val="tx1"/>
                </a:solidFill>
              </a:rPr>
              <a:t>ｗ</a:t>
            </a:r>
            <a:r>
              <a:rPr kumimoji="1" lang="en-US" altLang="ja-JP" dirty="0" smtClean="0">
                <a:solidFill>
                  <a:schemeClr val="tx1"/>
                </a:solidFill>
              </a:rPr>
              <a:t>2</a:t>
            </a:r>
            <a:r>
              <a:rPr kumimoji="1" lang="ja-JP" altLang="en-US" dirty="0" smtClean="0">
                <a:solidFill>
                  <a:schemeClr val="tx1"/>
                </a:solidFill>
              </a:rPr>
              <a:t>はオドメトリ情報と地図情報との距離による尤度です。</a:t>
            </a:r>
            <a:endParaRPr kumimoji="1" lang="en-US" altLang="ja-JP" dirty="0" smtClean="0">
              <a:solidFill>
                <a:schemeClr val="tx1"/>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19</a:t>
            </a:fld>
            <a:endParaRPr kumimoji="1" lang="ja-JP" altLang="en-US"/>
          </a:p>
        </p:txBody>
      </p:sp>
    </p:spTree>
    <p:extLst>
      <p:ext uri="{BB962C8B-B14F-4D97-AF65-F5344CB8AC3E}">
        <p14:creationId xmlns:p14="http://schemas.microsoft.com/office/powerpoint/2010/main" val="119004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始めに背景と目的についてです。</a:t>
            </a:r>
            <a:endParaRPr kumimoji="1" lang="en-US" altLang="ja-JP" dirty="0" smtClean="0"/>
          </a:p>
          <a:p>
            <a:r>
              <a:rPr kumimoji="1" lang="ja-JP" altLang="en-US" sz="1200" b="0" i="0" u="none" strike="noStrike" kern="1200" baseline="0" dirty="0" smtClean="0">
                <a:solidFill>
                  <a:schemeClr val="tx1"/>
                </a:solidFill>
                <a:latin typeface="+mn-lt"/>
                <a:ea typeface="+mn-ea"/>
                <a:cs typeface="+mn-cs"/>
                <a:sym typeface="Calibri"/>
              </a:rPr>
              <a:t>近年，屋外で活動するロボットに関する研究が多数なされており，屋外移動ロボットのための正確な自己姿勢推定が必要となっています．</a:t>
            </a:r>
            <a:endParaRPr kumimoji="1" lang="en-US" altLang="ja-JP" sz="1200" b="0" i="0" u="none" strike="noStrike" kern="1200" baseline="0" dirty="0" smtClean="0">
              <a:solidFill>
                <a:schemeClr val="tx1"/>
              </a:solidFill>
              <a:latin typeface="+mn-lt"/>
              <a:ea typeface="+mn-ea"/>
              <a:cs typeface="+mn-cs"/>
              <a:sym typeface="Calibri"/>
            </a:endParaRPr>
          </a:p>
          <a:p>
            <a:endParaRPr kumimoji="1" lang="en-US" altLang="ja-JP" sz="1200" b="0" i="0" u="none" strike="noStrike" kern="1200" baseline="0" dirty="0" smtClean="0">
              <a:solidFill>
                <a:schemeClr val="tx1"/>
              </a:solidFill>
              <a:latin typeface="+mn-lt"/>
              <a:ea typeface="+mn-ea"/>
              <a:cs typeface="+mn-cs"/>
              <a:sym typeface="Calibri"/>
            </a:endParaRPr>
          </a:p>
          <a:p>
            <a:r>
              <a:rPr kumimoji="1" lang="ja-JP" altLang="en-US" sz="1200" b="0" i="0" u="none" strike="noStrike" kern="1200" baseline="0" dirty="0" smtClean="0">
                <a:solidFill>
                  <a:schemeClr val="tx1"/>
                </a:solidFill>
                <a:latin typeface="+mn-lt"/>
                <a:ea typeface="+mn-ea"/>
                <a:cs typeface="+mn-cs"/>
                <a:sym typeface="Calibri"/>
              </a:rPr>
              <a:t>　これまで我々の研究室では，オドメトリ情報よりダイナミクスを構成し</a:t>
            </a:r>
            <a:r>
              <a:rPr kumimoji="1" lang="en-US" altLang="ja-JP" sz="1200" b="0" i="0" u="none" strike="noStrike" kern="1200" baseline="0" dirty="0" smtClean="0">
                <a:solidFill>
                  <a:schemeClr val="tx1"/>
                </a:solidFill>
                <a:latin typeface="+mn-lt"/>
                <a:ea typeface="+mn-ea"/>
                <a:cs typeface="+mn-cs"/>
                <a:sym typeface="Calibri"/>
              </a:rPr>
              <a:t>, </a:t>
            </a:r>
            <a:r>
              <a:rPr lang="en-US" altLang="ja-JP" sz="1200" dirty="0" smtClean="0">
                <a:solidFill>
                  <a:schemeClr val="tx1"/>
                </a:solidFill>
                <a:latin typeface="+mn-ea"/>
              </a:rPr>
              <a:t>GPS</a:t>
            </a:r>
            <a:r>
              <a:rPr lang="ja-JP" altLang="en-US" sz="1200" dirty="0" smtClean="0">
                <a:solidFill>
                  <a:schemeClr val="tx1"/>
                </a:solidFill>
                <a:latin typeface="+mn-ea"/>
              </a:rPr>
              <a:t>と地磁気方位センサおよび</a:t>
            </a:r>
            <a:r>
              <a:rPr lang="en-US" altLang="ja-JP" sz="1200" dirty="0" smtClean="0">
                <a:solidFill>
                  <a:schemeClr val="tx1"/>
                </a:solidFill>
                <a:latin typeface="+mn-ea"/>
              </a:rPr>
              <a:t>Kinect</a:t>
            </a:r>
            <a:r>
              <a:rPr lang="ja-JP" altLang="en-US" sz="1200" dirty="0" smtClean="0">
                <a:solidFill>
                  <a:schemeClr val="tx1"/>
                </a:solidFill>
                <a:latin typeface="+mn-ea"/>
              </a:rPr>
              <a:t>センサを用いるパーティクルフィルタによる自己姿勢推定を行い</a:t>
            </a:r>
            <a:r>
              <a:rPr lang="en-US" altLang="ja-JP" sz="1200" dirty="0" smtClean="0">
                <a:solidFill>
                  <a:schemeClr val="tx1"/>
                </a:solidFill>
                <a:latin typeface="+mn-ea"/>
              </a:rPr>
              <a:t>, Kinect</a:t>
            </a:r>
            <a:r>
              <a:rPr lang="ja-JP" altLang="en-US" sz="1200" dirty="0" smtClean="0">
                <a:solidFill>
                  <a:schemeClr val="tx1"/>
                </a:solidFill>
                <a:latin typeface="+mn-ea"/>
              </a:rPr>
              <a:t>センサより、精度の高い自己姿勢推定結果が得られることがわかりました。しかし</a:t>
            </a:r>
            <a:r>
              <a:rPr lang="en-US" altLang="ja-JP" sz="1200" dirty="0" smtClean="0">
                <a:solidFill>
                  <a:schemeClr val="tx1"/>
                </a:solidFill>
                <a:latin typeface="+mn-ea"/>
              </a:rPr>
              <a:t>,</a:t>
            </a:r>
            <a:r>
              <a:rPr lang="en-US" altLang="ja-JP" sz="1200" baseline="0" dirty="0" smtClean="0">
                <a:solidFill>
                  <a:schemeClr val="tx1"/>
                </a:solidFill>
                <a:latin typeface="+mn-ea"/>
              </a:rPr>
              <a:t> </a:t>
            </a:r>
            <a:r>
              <a:rPr lang="en-US" altLang="ja-JP" sz="1200" dirty="0" smtClean="0">
                <a:solidFill>
                  <a:schemeClr val="tx1"/>
                </a:solidFill>
                <a:latin typeface="+mn-ea"/>
              </a:rPr>
              <a:t>GPS</a:t>
            </a:r>
            <a:r>
              <a:rPr lang="ja-JP" altLang="en-US" sz="1200" dirty="0" smtClean="0">
                <a:solidFill>
                  <a:schemeClr val="tx1"/>
                </a:solidFill>
                <a:latin typeface="+mn-ea"/>
              </a:rPr>
              <a:t>の測定誤差が大きいことや、</a:t>
            </a:r>
            <a:r>
              <a:rPr lang="en-US" altLang="ja-JP" sz="1200" dirty="0" smtClean="0">
                <a:solidFill>
                  <a:schemeClr val="tx1"/>
                </a:solidFill>
                <a:latin typeface="+mn-ea"/>
              </a:rPr>
              <a:t>Kinect</a:t>
            </a:r>
            <a:r>
              <a:rPr lang="ja-JP" altLang="en-US" sz="1200" dirty="0" smtClean="0">
                <a:solidFill>
                  <a:schemeClr val="tx1"/>
                </a:solidFill>
                <a:latin typeface="+mn-ea"/>
              </a:rPr>
              <a:t>センサを用いて得られた３次元データの高さ情報を無視して尤度計算をするといった問題点がありました。</a:t>
            </a:r>
            <a:endParaRPr lang="en-US" altLang="ja-JP" sz="1200" dirty="0" smtClean="0">
              <a:solidFill>
                <a:schemeClr val="tx1"/>
              </a:solidFill>
              <a:latin typeface="+mn-ea"/>
            </a:endParaRPr>
          </a:p>
          <a:p>
            <a:endParaRPr lang="en-US" altLang="ja-JP" sz="1200" dirty="0" smtClean="0">
              <a:solidFill>
                <a:schemeClr val="tx1"/>
              </a:solidFill>
              <a:latin typeface="+mn-ea"/>
            </a:endParaRPr>
          </a:p>
          <a:p>
            <a:r>
              <a:rPr lang="ja-JP" altLang="en-US" sz="1200" dirty="0" smtClean="0">
                <a:solidFill>
                  <a:schemeClr val="tx1"/>
                </a:solidFill>
                <a:latin typeface="+mn-ea"/>
              </a:rPr>
              <a:t>　そこで本研究では、</a:t>
            </a:r>
            <a:r>
              <a:rPr lang="en-US" altLang="ja-JP" sz="1200" dirty="0" smtClean="0">
                <a:solidFill>
                  <a:schemeClr val="tx1"/>
                </a:solidFill>
              </a:rPr>
              <a:t>Kinect</a:t>
            </a:r>
            <a:r>
              <a:rPr lang="ja-JP" altLang="en-US" sz="1200" dirty="0" smtClean="0">
                <a:solidFill>
                  <a:schemeClr val="tx1"/>
                </a:solidFill>
              </a:rPr>
              <a:t>センサで得られた</a:t>
            </a:r>
            <a:r>
              <a:rPr lang="en-US" altLang="ja-JP" sz="1200" dirty="0" smtClean="0">
                <a:solidFill>
                  <a:schemeClr val="tx1"/>
                </a:solidFill>
              </a:rPr>
              <a:t>3</a:t>
            </a:r>
            <a:r>
              <a:rPr lang="ja-JP" altLang="en-US" sz="1200" dirty="0" smtClean="0">
                <a:solidFill>
                  <a:schemeClr val="tx1"/>
                </a:solidFill>
              </a:rPr>
              <a:t>次元データよりダイナミクスを構成し、得られたデータの測定誤差が、</a:t>
            </a:r>
            <a:r>
              <a:rPr lang="en-US" altLang="ja-JP" sz="1200" dirty="0" smtClean="0">
                <a:solidFill>
                  <a:schemeClr val="tx1"/>
                </a:solidFill>
              </a:rPr>
              <a:t>GPS</a:t>
            </a:r>
            <a:r>
              <a:rPr lang="ja-JP" altLang="en-US" sz="1200" dirty="0" smtClean="0">
                <a:solidFill>
                  <a:schemeClr val="tx1"/>
                </a:solidFill>
              </a:rPr>
              <a:t>より小さかった地磁気方位センサと</a:t>
            </a:r>
            <a:r>
              <a:rPr lang="en-US" altLang="ja-JP" sz="1200" dirty="0" smtClean="0">
                <a:solidFill>
                  <a:schemeClr val="tx1"/>
                </a:solidFill>
              </a:rPr>
              <a:t>3</a:t>
            </a:r>
            <a:r>
              <a:rPr lang="ja-JP" altLang="en-US" sz="1200" dirty="0" smtClean="0">
                <a:solidFill>
                  <a:schemeClr val="tx1"/>
                </a:solidFill>
              </a:rPr>
              <a:t>次元データを修正する手法としての地図情報を用いた、パーティクルフィルタによる自己姿勢推定結果の修正に取り組みました。</a:t>
            </a:r>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2</a:t>
            </a:fld>
            <a:endParaRPr kumimoji="1" lang="ja-JP" altLang="en-US"/>
          </a:p>
        </p:txBody>
      </p:sp>
    </p:spTree>
    <p:extLst>
      <p:ext uri="{BB962C8B-B14F-4D97-AF65-F5344CB8AC3E}">
        <p14:creationId xmlns:p14="http://schemas.microsoft.com/office/powerpoint/2010/main" val="51583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1839">
                  <a:defRPr/>
                </a:pPr>
                <a:r>
                  <a:rPr kumimoji="1" lang="ja-JP" altLang="en-US" dirty="0" smtClean="0"/>
                  <a:t>次に</a:t>
                </a:r>
                <a:r>
                  <a:rPr kumimoji="1" lang="ja-JP" altLang="en-US" dirty="0" smtClean="0">
                    <a:solidFill>
                      <a:schemeClr val="tx1"/>
                    </a:solidFill>
                  </a:rPr>
                  <a:t>本研究で用いる地図情報の作成方法について説明します。左図は実際に走行したルートで、赤が始点で緑が終点です。右図が</a:t>
                </a:r>
                <a:endParaRPr kumimoji="1" lang="en-US" altLang="ja-JP" dirty="0" smtClean="0">
                  <a:solidFill>
                    <a:schemeClr val="tx1"/>
                  </a:solidFill>
                </a:endParaRPr>
              </a:p>
              <a:p>
                <a:pPr defTabSz="911839">
                  <a:defRPr/>
                </a:pPr>
                <a:r>
                  <a:rPr kumimoji="1" lang="ja-JP" altLang="en-US" dirty="0" smtClean="0">
                    <a:solidFill>
                      <a:schemeClr val="tx1"/>
                    </a:solidFill>
                  </a:rPr>
                  <a:t>本研究で用いる地図情報です。</a:t>
                </a:r>
                <a:endParaRPr kumimoji="1" lang="en-US" altLang="ja-JP" dirty="0" smtClean="0">
                  <a:solidFill>
                    <a:schemeClr val="tx1"/>
                  </a:solidFill>
                </a:endParaRPr>
              </a:p>
              <a:p>
                <a:pPr defTabSz="911839">
                  <a:defRPr/>
                </a:pPr>
                <a:r>
                  <a:rPr kumimoji="1" lang="en-US" altLang="ja-JP" dirty="0" err="1" smtClean="0">
                    <a:solidFill>
                      <a:schemeClr val="tx1"/>
                    </a:solidFill>
                  </a:rPr>
                  <a:t>Googlemap</a:t>
                </a:r>
                <a:r>
                  <a:rPr kumimoji="1" lang="ja-JP" altLang="en-US" dirty="0" smtClean="0">
                    <a:solidFill>
                      <a:schemeClr val="tx1"/>
                    </a:solidFill>
                  </a:rPr>
                  <a:t>から実際に走行した道路の中央付近の複数点の緯度経度を取得し、</a:t>
                </a:r>
                <a:endParaRPr kumimoji="1" lang="en-US" altLang="ja-JP" dirty="0" smtClean="0">
                  <a:solidFill>
                    <a:schemeClr val="tx1"/>
                  </a:solidFill>
                </a:endParaRPr>
              </a:p>
              <a:p>
                <a:pPr defTabSz="911839">
                  <a:defRPr/>
                </a:pPr>
                <a:r>
                  <a:rPr kumimoji="1" lang="ja-JP" altLang="en-US" dirty="0" smtClean="0">
                    <a:solidFill>
                      <a:schemeClr val="tx1"/>
                    </a:solidFill>
                  </a:rPr>
                  <a:t>取得した複数の点を結ぶことにより道路の中央付近を通る線を作成します。</a:t>
                </a:r>
                <a:endParaRPr kumimoji="1" lang="en-US" altLang="ja-JP" dirty="0" smtClean="0">
                  <a:solidFill>
                    <a:schemeClr val="tx1"/>
                  </a:solidFill>
                </a:endParaRPr>
              </a:p>
              <a:p>
                <a:pPr defTabSz="911839">
                  <a:defRPr/>
                </a:pPr>
                <a:r>
                  <a:rPr lang="ja-JP" altLang="en-US" sz="1200" dirty="0" smtClean="0">
                    <a:solidFill>
                      <a:prstClr val="black"/>
                    </a:solidFill>
                  </a:rPr>
                  <a:t>ここで、ロボットの自己位置と道路情報との距離を</a:t>
                </a:r>
                <a14:m>
                  <m:oMath xmlns:m="http://schemas.openxmlformats.org/officeDocument/2006/math">
                    <m:sSub>
                      <m:sSubPr>
                        <m:ctrlPr>
                          <a:rPr lang="en-US" altLang="ja-JP" sz="1200" i="1">
                            <a:solidFill>
                              <a:schemeClr val="tx1"/>
                            </a:solidFill>
                            <a:latin typeface="Cambria Math" panose="02040503050406030204" pitchFamily="18" charset="0"/>
                          </a:rPr>
                        </m:ctrlPr>
                      </m:sSubPr>
                      <m:e>
                        <m:r>
                          <a:rPr lang="en-US" altLang="ja-JP" sz="1200" i="1">
                            <a:solidFill>
                              <a:schemeClr val="tx1"/>
                            </a:solidFill>
                            <a:latin typeface="Cambria Math" panose="02040503050406030204" pitchFamily="18" charset="0"/>
                          </a:rPr>
                          <m:t>𝑑</m:t>
                        </m:r>
                      </m:e>
                      <m:sub>
                        <m:r>
                          <a:rPr lang="en-US" altLang="ja-JP" sz="1200" i="1">
                            <a:solidFill>
                              <a:schemeClr val="tx1"/>
                            </a:solidFill>
                            <a:latin typeface="Cambria Math" panose="02040503050406030204" pitchFamily="18" charset="0"/>
                          </a:rPr>
                          <m:t>𝑘</m:t>
                        </m:r>
                      </m:sub>
                    </m:sSub>
                  </m:oMath>
                </a14:m>
                <a:r>
                  <a:rPr kumimoji="1" lang="ja-JP" altLang="en-US" dirty="0" smtClean="0">
                    <a:solidFill>
                      <a:schemeClr val="tx1"/>
                    </a:solidFill>
                  </a:rPr>
                  <a:t>とします。</a:t>
                </a:r>
                <a:endParaRPr kumimoji="1" lang="en-US" altLang="ja-JP" dirty="0" smtClean="0">
                  <a:solidFill>
                    <a:schemeClr val="tx1"/>
                  </a:solidFill>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defTabSz="911839">
                  <a:defRPr/>
                </a:pPr>
                <a:r>
                  <a:rPr kumimoji="1" lang="ja-JP" altLang="en-US" dirty="0" smtClean="0"/>
                  <a:t>次に</a:t>
                </a:r>
                <a:r>
                  <a:rPr kumimoji="1" lang="ja-JP" altLang="en-US" dirty="0" smtClean="0">
                    <a:solidFill>
                      <a:schemeClr val="tx1"/>
                    </a:solidFill>
                  </a:rPr>
                  <a:t>本研究で用いる地図情報の作成方法について説明します</a:t>
                </a:r>
                <a:r>
                  <a:rPr kumimoji="1" lang="ja-JP" altLang="en-US" dirty="0" smtClean="0">
                    <a:solidFill>
                      <a:schemeClr val="tx1"/>
                    </a:solidFill>
                  </a:rPr>
                  <a:t>。左図は実際に走行したルートで、赤が始点で緑が終点です。右図が</a:t>
                </a:r>
                <a:endParaRPr kumimoji="1" lang="en-US" altLang="ja-JP" dirty="0" smtClean="0">
                  <a:solidFill>
                    <a:schemeClr val="tx1"/>
                  </a:solidFill>
                </a:endParaRPr>
              </a:p>
              <a:p>
                <a:pPr defTabSz="911839">
                  <a:defRPr/>
                </a:pPr>
                <a:r>
                  <a:rPr kumimoji="1" lang="ja-JP" altLang="en-US" dirty="0" smtClean="0">
                    <a:solidFill>
                      <a:schemeClr val="tx1"/>
                    </a:solidFill>
                  </a:rPr>
                  <a:t>本研究で</a:t>
                </a:r>
                <a:r>
                  <a:rPr kumimoji="1" lang="ja-JP" altLang="en-US" dirty="0" smtClean="0">
                    <a:solidFill>
                      <a:schemeClr val="tx1"/>
                    </a:solidFill>
                  </a:rPr>
                  <a:t>用いる地図情報です。</a:t>
                </a:r>
                <a:endParaRPr kumimoji="1" lang="en-US" altLang="ja-JP" dirty="0" smtClean="0">
                  <a:solidFill>
                    <a:schemeClr val="tx1"/>
                  </a:solidFill>
                </a:endParaRPr>
              </a:p>
              <a:p>
                <a:pPr defTabSz="911839">
                  <a:defRPr/>
                </a:pPr>
                <a:r>
                  <a:rPr kumimoji="1" lang="en-US" altLang="ja-JP" dirty="0" err="1" smtClean="0">
                    <a:solidFill>
                      <a:schemeClr val="tx1"/>
                    </a:solidFill>
                  </a:rPr>
                  <a:t>Googlemap</a:t>
                </a:r>
                <a:r>
                  <a:rPr kumimoji="1" lang="ja-JP" altLang="en-US" dirty="0" smtClean="0">
                    <a:solidFill>
                      <a:schemeClr val="tx1"/>
                    </a:solidFill>
                  </a:rPr>
                  <a:t>から実際に走行した道路の中央付近の複数点の緯度経度を取得</a:t>
                </a:r>
                <a:r>
                  <a:rPr kumimoji="1" lang="ja-JP" altLang="en-US" dirty="0" smtClean="0">
                    <a:solidFill>
                      <a:schemeClr val="tx1"/>
                    </a:solidFill>
                  </a:rPr>
                  <a:t>し、</a:t>
                </a:r>
                <a:endParaRPr kumimoji="1" lang="en-US" altLang="ja-JP" dirty="0" smtClean="0">
                  <a:solidFill>
                    <a:schemeClr val="tx1"/>
                  </a:solidFill>
                </a:endParaRPr>
              </a:p>
              <a:p>
                <a:pPr defTabSz="911839">
                  <a:defRPr/>
                </a:pPr>
                <a:r>
                  <a:rPr kumimoji="1" lang="ja-JP" altLang="en-US" dirty="0" smtClean="0">
                    <a:solidFill>
                      <a:schemeClr val="tx1"/>
                    </a:solidFill>
                  </a:rPr>
                  <a:t>取得した複数の点を結ぶことにより道路の中央付近を通る線を</a:t>
                </a:r>
                <a:r>
                  <a:rPr kumimoji="1" lang="ja-JP" altLang="en-US" dirty="0" smtClean="0">
                    <a:solidFill>
                      <a:schemeClr val="tx1"/>
                    </a:solidFill>
                  </a:rPr>
                  <a:t>作成します</a:t>
                </a:r>
                <a:r>
                  <a:rPr kumimoji="1" lang="ja-JP" altLang="en-US" dirty="0" smtClean="0">
                    <a:solidFill>
                      <a:schemeClr val="tx1"/>
                    </a:solidFill>
                  </a:rPr>
                  <a:t>。</a:t>
                </a:r>
                <a:endParaRPr kumimoji="1" lang="en-US" altLang="ja-JP" dirty="0" smtClean="0">
                  <a:solidFill>
                    <a:schemeClr val="tx1"/>
                  </a:solidFill>
                </a:endParaRPr>
              </a:p>
              <a:p>
                <a:pPr defTabSz="911839">
                  <a:defRPr/>
                </a:pPr>
                <a:r>
                  <a:rPr lang="ja-JP" altLang="en-US" sz="1200" dirty="0" smtClean="0">
                    <a:solidFill>
                      <a:prstClr val="black"/>
                    </a:solidFill>
                  </a:rPr>
                  <a:t>ここで、ロボットの自己位置と道路情報との距離を</a:t>
                </a:r>
                <a:r>
                  <a:rPr lang="en-US" altLang="ja-JP" sz="1200" i="0">
                    <a:solidFill>
                      <a:schemeClr val="tx1"/>
                    </a:solidFill>
                    <a:latin typeface="Cambria Math" panose="02040503050406030204" pitchFamily="18" charset="0"/>
                  </a:rPr>
                  <a:t>𝑑_𝑘</a:t>
                </a:r>
                <a:r>
                  <a:rPr kumimoji="1" lang="ja-JP" altLang="en-US" dirty="0" smtClean="0">
                    <a:solidFill>
                      <a:schemeClr val="tx1"/>
                    </a:solidFill>
                  </a:rPr>
                  <a:t>とします。</a:t>
                </a:r>
                <a:endParaRPr kumimoji="1" lang="en-US" altLang="ja-JP" dirty="0" smtClean="0">
                  <a:solidFill>
                    <a:schemeClr val="tx1"/>
                  </a:solidFill>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20</a:t>
            </a:fld>
            <a:endParaRPr kumimoji="1" lang="ja-JP" altLang="en-US"/>
          </a:p>
        </p:txBody>
      </p:sp>
    </p:spTree>
    <p:extLst>
      <p:ext uri="{BB962C8B-B14F-4D97-AF65-F5344CB8AC3E}">
        <p14:creationId xmlns:p14="http://schemas.microsoft.com/office/powerpoint/2010/main" val="29631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smtClean="0"/>
                  <a:t>次に、パーティクルフィルタに適用する地磁気方位センサのデータの信頼度についてです。</a:t>
                </a:r>
                <a:endParaRPr kumimoji="1" lang="en-US" altLang="ja-JP" dirty="0" smtClean="0"/>
              </a:p>
              <a:p>
                <a:r>
                  <a:rPr kumimoji="1" lang="ja-JP" altLang="en-US" dirty="0" smtClean="0"/>
                  <a:t>この図は時間を</a:t>
                </a:r>
                <a:r>
                  <a:rPr kumimoji="1" lang="ja-JP" altLang="en-US" dirty="0" err="1" smtClean="0"/>
                  <a:t>ｔ</a:t>
                </a:r>
                <a:r>
                  <a:rPr kumimoji="1" lang="ja-JP" altLang="en-US" dirty="0" smtClean="0"/>
                  <a:t>、各時刻における車体角を</a:t>
                </a:r>
                <a14:m>
                  <m:oMath xmlns:m="http://schemas.openxmlformats.org/officeDocument/2006/math">
                    <m:r>
                      <a:rPr lang="ja-JP" altLang="en-US" i="1" smtClean="0">
                        <a:latin typeface="Cambria Math" panose="02040503050406030204" pitchFamily="18" charset="0"/>
                      </a:rPr>
                      <m:t>𝜃</m:t>
                    </m:r>
                  </m:oMath>
                </a14:m>
                <a:r>
                  <a:rPr kumimoji="1" lang="ja-JP" altLang="en-US" dirty="0" smtClean="0"/>
                  <a:t>とした、こちらの式より表されており、ロボットの動作モデルを示しています。</a:t>
                </a:r>
                <a:endParaRPr kumimoji="1" lang="en-US" altLang="ja-JP" dirty="0" smtClean="0"/>
              </a:p>
              <a:p>
                <a:r>
                  <a:rPr kumimoji="1" lang="en-US" altLang="ja-JP" dirty="0" smtClean="0"/>
                  <a:t>0 90 180 -90 0</a:t>
                </a:r>
                <a:r>
                  <a:rPr kumimoji="1" lang="ja-JP" altLang="en-US" dirty="0" smtClean="0"/>
                  <a:t>　を示しており、得られたデータのノイズはそれほど大きくないと判断し、地磁気方位センサの使用を試みました。</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次に、パーティクルフィルタに適用する地磁気方位センサのデータの信頼度についてです。</a:t>
                </a:r>
                <a:endParaRPr kumimoji="1" lang="en-US" altLang="ja-JP" dirty="0" smtClean="0"/>
              </a:p>
              <a:p>
                <a:r>
                  <a:rPr kumimoji="1" lang="ja-JP" altLang="en-US" dirty="0" smtClean="0"/>
                  <a:t>この</a:t>
                </a:r>
                <a:r>
                  <a:rPr kumimoji="1" lang="ja-JP" altLang="en-US" dirty="0" smtClean="0"/>
                  <a:t>図は時間を</a:t>
                </a:r>
                <a:r>
                  <a:rPr kumimoji="1" lang="ja-JP" altLang="en-US" dirty="0" err="1" smtClean="0"/>
                  <a:t>ｔ</a:t>
                </a:r>
                <a:r>
                  <a:rPr kumimoji="1" lang="ja-JP" altLang="en-US" dirty="0" smtClean="0"/>
                  <a:t>、各時刻における車体角を</a:t>
                </a:r>
                <a:r>
                  <a:rPr lang="ja-JP" altLang="en-US" i="0" smtClean="0">
                    <a:latin typeface="Cambria Math" panose="02040503050406030204" pitchFamily="18" charset="0"/>
                  </a:rPr>
                  <a:t>𝜃</a:t>
                </a:r>
                <a:r>
                  <a:rPr kumimoji="1" lang="ja-JP" altLang="en-US" dirty="0" smtClean="0"/>
                  <a:t>とした、こちらの式より表されており、ロボットの動作モデルを示しています。</a:t>
                </a:r>
                <a:endParaRPr kumimoji="1" lang="en-US" altLang="ja-JP" dirty="0" smtClean="0"/>
              </a:p>
              <a:p>
                <a:r>
                  <a:rPr kumimoji="1" lang="en-US" altLang="ja-JP" dirty="0" smtClean="0"/>
                  <a:t>0 90 180 -90 0</a:t>
                </a:r>
                <a:r>
                  <a:rPr kumimoji="1" lang="ja-JP" altLang="en-US" dirty="0" smtClean="0"/>
                  <a:t>　を示しており、得られたデータのノイズはそれほど大きくないと判断し、地磁気方位センサの使用を試みました。</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21</a:t>
            </a:fld>
            <a:endParaRPr kumimoji="1" lang="ja-JP" altLang="en-US"/>
          </a:p>
        </p:txBody>
      </p:sp>
    </p:spTree>
    <p:extLst>
      <p:ext uri="{BB962C8B-B14F-4D97-AF65-F5344CB8AC3E}">
        <p14:creationId xmlns:p14="http://schemas.microsoft.com/office/powerpoint/2010/main" val="347435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solidFill>
                  <a:schemeClr val="tx1"/>
                </a:solidFill>
              </a:rPr>
              <a:t>次にパーティクルフィルタによる自己姿勢推定結果の修正方法について説明します。</a:t>
            </a:r>
            <a:endParaRPr kumimoji="1" lang="en-US" altLang="ja-JP" dirty="0" smtClean="0">
              <a:solidFill>
                <a:schemeClr val="tx1"/>
              </a:solidFill>
            </a:endParaRPr>
          </a:p>
          <a:p>
            <a:r>
              <a:rPr kumimoji="1" lang="ja-JP" altLang="en-US" dirty="0" smtClean="0">
                <a:solidFill>
                  <a:schemeClr val="tx1"/>
                </a:solidFill>
              </a:rPr>
              <a:t>パーティクルフィルタとは状態空間モデルにおける状態推定をランダム標本を用いて近似的に行う手法で実装の容易さと汎用性の高さが特徴です。パーティクルフィルタは左のフローチャートのような処理を行います。</a:t>
            </a:r>
            <a:endParaRPr kumimoji="1" lang="en-US" altLang="ja-JP" dirty="0" smtClean="0">
              <a:solidFill>
                <a:schemeClr val="tx1"/>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3</a:t>
            </a:fld>
            <a:endParaRPr kumimoji="1" lang="ja-JP" altLang="en-US"/>
          </a:p>
        </p:txBody>
      </p:sp>
    </p:spTree>
    <p:extLst>
      <p:ext uri="{BB962C8B-B14F-4D97-AF65-F5344CB8AC3E}">
        <p14:creationId xmlns:p14="http://schemas.microsoft.com/office/powerpoint/2010/main" val="21125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9475" y="841375"/>
            <a:ext cx="3030538" cy="2273300"/>
          </a:xfrm>
        </p:spPr>
      </p:sp>
      <p:sp>
        <p:nvSpPr>
          <p:cNvPr id="3" name="ノート プレースホルダー 2"/>
          <p:cNvSpPr>
            <a:spLocks noGrp="1"/>
          </p:cNvSpPr>
          <p:nvPr>
            <p:ph type="body" idx="1"/>
          </p:nvPr>
        </p:nvSpPr>
        <p:spPr/>
        <p:txBody>
          <a:bodyPr/>
          <a:lstStyle/>
          <a:p>
            <a:pPr defTabSz="911839">
              <a:defRPr/>
            </a:pPr>
            <a:endParaRPr kumimoji="1" lang="en-US" altLang="ja-JP" dirty="0" smtClean="0">
              <a:solidFill>
                <a:schemeClr val="tx1"/>
              </a:solidFill>
            </a:endParaRPr>
          </a:p>
          <a:p>
            <a:pPr defTabSz="911839">
              <a:defRPr/>
            </a:pPr>
            <a:r>
              <a:rPr kumimoji="1" lang="ja-JP" altLang="en-US" dirty="0" smtClean="0">
                <a:solidFill>
                  <a:schemeClr val="tx1"/>
                </a:solidFill>
              </a:rPr>
              <a:t>まず初期パーティクルを準備します。パーティクルは，ロボットの姿勢𝑥</a:t>
            </a:r>
            <a:r>
              <a:rPr kumimoji="1" lang="en-US" altLang="ja-JP" dirty="0" smtClean="0">
                <a:solidFill>
                  <a:schemeClr val="tx1"/>
                </a:solidFill>
              </a:rPr>
              <a:t>,</a:t>
            </a:r>
            <a:r>
              <a:rPr kumimoji="1" lang="ja-JP" altLang="en-US" dirty="0" smtClean="0">
                <a:solidFill>
                  <a:schemeClr val="tx1"/>
                </a:solidFill>
              </a:rPr>
              <a:t>𝑦</a:t>
            </a:r>
            <a:r>
              <a:rPr kumimoji="1" lang="en-US" altLang="ja-JP" dirty="0" smtClean="0">
                <a:solidFill>
                  <a:schemeClr val="tx1"/>
                </a:solidFill>
              </a:rPr>
              <a:t>,z,</a:t>
            </a:r>
            <a:r>
              <a:rPr kumimoji="1" lang="ja-JP" altLang="en-US" dirty="0" smtClean="0">
                <a:solidFill>
                  <a:schemeClr val="tx1"/>
                </a:solidFill>
              </a:rPr>
              <a:t>𝜃</a:t>
            </a:r>
          </a:p>
          <a:p>
            <a:pPr defTabSz="911839">
              <a:defRPr/>
            </a:pPr>
            <a:r>
              <a:rPr kumimoji="1" lang="ja-JP" altLang="en-US" dirty="0" smtClean="0">
                <a:solidFill>
                  <a:schemeClr val="tx1"/>
                </a:solidFill>
              </a:rPr>
              <a:t>とその尤度</a:t>
            </a:r>
            <a:r>
              <a:rPr kumimoji="1" lang="en-US" altLang="ja-JP" dirty="0" smtClean="0">
                <a:solidFill>
                  <a:schemeClr val="tx1"/>
                </a:solidFill>
              </a:rPr>
              <a:t>W</a:t>
            </a:r>
            <a:r>
              <a:rPr kumimoji="1" lang="ja-JP" altLang="en-US" dirty="0" smtClean="0">
                <a:solidFill>
                  <a:schemeClr val="tx1"/>
                </a:solidFill>
              </a:rPr>
              <a:t>で構成されます．Ｋは時刻、</a:t>
            </a:r>
            <a:r>
              <a:rPr kumimoji="1" lang="ja-JP" altLang="en-US" dirty="0" err="1" smtClean="0">
                <a:solidFill>
                  <a:schemeClr val="tx1"/>
                </a:solidFill>
              </a:rPr>
              <a:t>ｍ</a:t>
            </a:r>
            <a:r>
              <a:rPr kumimoji="1" lang="ja-JP" altLang="en-US" dirty="0" smtClean="0">
                <a:solidFill>
                  <a:schemeClr val="tx1"/>
                </a:solidFill>
              </a:rPr>
              <a:t>はパーティクルの番号を示します。</a:t>
            </a:r>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4</a:t>
            </a:fld>
            <a:endParaRPr kumimoji="1" lang="ja-JP" altLang="en-US"/>
          </a:p>
        </p:txBody>
      </p:sp>
    </p:spTree>
    <p:extLst>
      <p:ext uri="{BB962C8B-B14F-4D97-AF65-F5344CB8AC3E}">
        <p14:creationId xmlns:p14="http://schemas.microsoft.com/office/powerpoint/2010/main" val="2595088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3</a:t>
                </a:r>
                <a:r>
                  <a:rPr kumimoji="1" lang="ja-JP" altLang="en-US" dirty="0" smtClean="0"/>
                  <a:t>次元データの取得についてです。</a:t>
                </a:r>
                <a:endParaRPr kumimoji="1" lang="en-US" altLang="ja-JP" dirty="0" smtClean="0"/>
              </a:p>
              <a:p>
                <a:r>
                  <a:rPr kumimoji="1" lang="en-US" altLang="ja-JP" dirty="0" smtClean="0"/>
                  <a:t>3</a:t>
                </a:r>
                <a:r>
                  <a:rPr kumimoji="1" lang="ja-JP" altLang="en-US" dirty="0" smtClean="0"/>
                  <a:t>次元スラムによる自己姿勢推定結果として、ロボットの位置</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1" i="1" smtClean="0">
                            <a:latin typeface="Cambria Math" panose="02040503050406030204" pitchFamily="18" charset="0"/>
                          </a:rPr>
                          <m:t>𝒙</m:t>
                        </m:r>
                      </m:e>
                      <m:sub>
                        <m:r>
                          <a:rPr kumimoji="1" lang="en-US" altLang="ja-JP" sz="1200" b="0" i="1" smtClean="0">
                            <a:latin typeface="Cambria Math" panose="02040503050406030204" pitchFamily="18" charset="0"/>
                          </a:rPr>
                          <m:t>𝑘</m:t>
                        </m:r>
                      </m:sub>
                    </m:sSub>
                    <m:r>
                      <a:rPr kumimoji="1" lang="ja-JP" altLang="en-US" sz="1200" b="0" i="1" smtClean="0">
                        <a:latin typeface="Cambria Math" panose="02040503050406030204" pitchFamily="18" charset="0"/>
                      </a:rPr>
                      <m:t>と</m:t>
                    </m:r>
                  </m:oMath>
                </a14:m>
                <a:r>
                  <a:rPr kumimoji="1" lang="ja-JP" altLang="en-US" dirty="0" smtClean="0"/>
                  <a:t>時刻</a:t>
                </a:r>
                <a14:m>
                  <m:oMath xmlns:m="http://schemas.openxmlformats.org/officeDocument/2006/math">
                    <m:sSub>
                      <m:sSubPr>
                        <m:ctrlPr>
                          <a:rPr lang="en-US" altLang="ja-JP" sz="1200" i="1" smtClean="0">
                            <a:solidFill>
                              <a:prstClr val="black"/>
                            </a:solidFill>
                            <a:latin typeface="Cambria Math" panose="02040503050406030204" pitchFamily="18" charset="0"/>
                          </a:rPr>
                        </m:ctrlPr>
                      </m:sSubPr>
                      <m:e>
                        <m:r>
                          <a:rPr lang="en-US" altLang="ja-JP" sz="1200" b="0" i="1" smtClean="0">
                            <a:solidFill>
                              <a:prstClr val="black"/>
                            </a:solidFill>
                            <a:latin typeface="Cambria Math" panose="02040503050406030204" pitchFamily="18" charset="0"/>
                          </a:rPr>
                          <m:t>𝑇</m:t>
                        </m:r>
                      </m:e>
                      <m:sub>
                        <m:r>
                          <a:rPr lang="en-US" altLang="ja-JP" sz="1200" b="0" i="1" smtClean="0">
                            <a:solidFill>
                              <a:prstClr val="black"/>
                            </a:solidFill>
                            <a:latin typeface="Cambria Math" panose="02040503050406030204" pitchFamily="18" charset="0"/>
                          </a:rPr>
                          <m:t>𝑘</m:t>
                        </m:r>
                      </m:sub>
                    </m:sSub>
                  </m:oMath>
                </a14:m>
                <a:r>
                  <a:rPr kumimoji="1" lang="ja-JP" altLang="en-US" dirty="0" smtClean="0"/>
                  <a:t>が与えられているとすると、速度はこちらの式より推定できるので、位置の時間変化はこちらの式のように推定できます。</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ja-JP" altLang="en-US" sz="1200" i="1">
                            <a:solidFill>
                              <a:schemeClr val="tx1"/>
                            </a:solidFill>
                            <a:latin typeface="Cambria Math" panose="02040503050406030204" pitchFamily="18" charset="0"/>
                          </a:rPr>
                          <m:t>𝜃</m:t>
                        </m:r>
                      </m:e>
                      <m:sub>
                        <m:r>
                          <a:rPr lang="en-US" altLang="ja-JP" sz="1200" b="0" i="1" smtClean="0">
                            <a:solidFill>
                              <a:schemeClr val="tx1"/>
                            </a:solidFill>
                            <a:latin typeface="Cambria Math" panose="02040503050406030204" pitchFamily="18" charset="0"/>
                          </a:rPr>
                          <m:t>𝑘</m:t>
                        </m:r>
                      </m:sub>
                    </m:sSub>
                  </m:oMath>
                </a14:m>
                <a:r>
                  <a:rPr kumimoji="1" lang="ja-JP" altLang="en-US" dirty="0" smtClean="0"/>
                  <a:t>はこちらの</a:t>
                </a:r>
                <a:r>
                  <a:rPr kumimoji="1" lang="en-US" altLang="ja-JP" dirty="0" smtClean="0"/>
                  <a:t>X</a:t>
                </a:r>
                <a:r>
                  <a:rPr kumimoji="1" lang="ja-JP" altLang="en-US" dirty="0" smtClean="0"/>
                  <a:t>軸からの</a:t>
                </a:r>
                <a:r>
                  <a:rPr kumimoji="1" lang="en-US" altLang="ja-JP" dirty="0" err="1" smtClean="0"/>
                  <a:t>Δxk</a:t>
                </a:r>
                <a:r>
                  <a:rPr kumimoji="1" lang="ja-JP" altLang="en-US" dirty="0" smtClean="0"/>
                  <a:t>の角度としました。</a:t>
                </a:r>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smtClean="0"/>
                  <a:t>次に</a:t>
                </a:r>
                <a:r>
                  <a:rPr kumimoji="1" lang="en-US" altLang="ja-JP" dirty="0" smtClean="0"/>
                  <a:t>3</a:t>
                </a:r>
                <a:r>
                  <a:rPr kumimoji="1" lang="ja-JP" altLang="en-US" dirty="0" smtClean="0"/>
                  <a:t>次元データの取得についてです。</a:t>
                </a:r>
                <a:endParaRPr kumimoji="1" lang="en-US" altLang="ja-JP" dirty="0" smtClean="0"/>
              </a:p>
              <a:p>
                <a:r>
                  <a:rPr kumimoji="1" lang="en-US" altLang="ja-JP" dirty="0" smtClean="0"/>
                  <a:t>3</a:t>
                </a:r>
                <a:r>
                  <a:rPr kumimoji="1" lang="ja-JP" altLang="en-US" dirty="0" smtClean="0"/>
                  <a:t>次元スラムによる自己姿勢推定結果として、ロボットの位置</a:t>
                </a:r>
                <a:r>
                  <a:rPr kumimoji="1" lang="en-US" altLang="ja-JP" sz="1200" b="1" i="0" smtClean="0">
                    <a:latin typeface="Cambria Math" panose="02040503050406030204" pitchFamily="18" charset="0"/>
                  </a:rPr>
                  <a:t>𝒙</a:t>
                </a:r>
                <a:r>
                  <a:rPr kumimoji="1" lang="en-US" altLang="ja-JP" sz="1200" b="1" i="0" smtClean="0">
                    <a:latin typeface="Cambria Math" panose="02040503050406030204" pitchFamily="18" charset="0"/>
                  </a:rPr>
                  <a:t>_</a:t>
                </a:r>
                <a:r>
                  <a:rPr kumimoji="1" lang="en-US" altLang="ja-JP" sz="1200" b="0" i="0" smtClean="0">
                    <a:latin typeface="Cambria Math" panose="02040503050406030204" pitchFamily="18" charset="0"/>
                  </a:rPr>
                  <a:t>𝑡</a:t>
                </a:r>
                <a:r>
                  <a:rPr kumimoji="1" lang="ja-JP" altLang="en-US" dirty="0" smtClean="0"/>
                  <a:t>が与えられているとすると、速度はこちらの式より求まるので、位置の時間変化はこちらの式のようになります。</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5</a:t>
            </a:fld>
            <a:endParaRPr kumimoji="1" lang="ja-JP" altLang="en-US"/>
          </a:p>
        </p:txBody>
      </p:sp>
    </p:spTree>
    <p:extLst>
      <p:ext uri="{BB962C8B-B14F-4D97-AF65-F5344CB8AC3E}">
        <p14:creationId xmlns:p14="http://schemas.microsoft.com/office/powerpoint/2010/main" val="3557906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indent="0">
                  <a:lnSpc>
                    <a:spcPct val="100000"/>
                  </a:lnSpc>
                  <a:spcBef>
                    <a:spcPts val="0"/>
                  </a:spcBef>
                  <a:buNone/>
                </a:pPr>
                <a:r>
                  <a:rPr lang="ja-JP" altLang="en-US" sz="1200" dirty="0" smtClean="0">
                    <a:solidFill>
                      <a:prstClr val="black"/>
                    </a:solidFill>
                  </a:rPr>
                  <a:t>第</a:t>
                </a:r>
                <a14:m>
                  <m:oMath xmlns:m="http://schemas.openxmlformats.org/officeDocument/2006/math">
                    <m:r>
                      <a:rPr lang="en-US" altLang="ja-JP" sz="1200" i="1">
                        <a:solidFill>
                          <a:prstClr val="black"/>
                        </a:solidFill>
                        <a:latin typeface="Cambria Math" panose="02040503050406030204" pitchFamily="18" charset="0"/>
                      </a:rPr>
                      <m:t>𝑖</m:t>
                    </m:r>
                  </m:oMath>
                </a14:m>
                <a:r>
                  <a:rPr lang="ja-JP" altLang="en-US" sz="1200" dirty="0">
                    <a:solidFill>
                      <a:prstClr val="black"/>
                    </a:solidFill>
                  </a:rPr>
                  <a:t>パーティクルの</a:t>
                </a:r>
                <a:r>
                  <a:rPr lang="ja-JP" altLang="en-US" sz="1200" dirty="0" smtClean="0">
                    <a:solidFill>
                      <a:prstClr val="black"/>
                    </a:solidFill>
                  </a:rPr>
                  <a:t>位置をこちらの式</a:t>
                </a:r>
                <a:endParaRPr lang="ja-JP" altLang="en-US" sz="1200" dirty="0">
                  <a:solidFill>
                    <a:prstClr val="black"/>
                  </a:solidFill>
                </a:endParaRPr>
              </a:p>
              <a:p>
                <a:pPr marL="0" lvl="0" indent="0">
                  <a:lnSpc>
                    <a:spcPct val="100000"/>
                  </a:lnSpc>
                  <a:spcBef>
                    <a:spcPts val="0"/>
                  </a:spcBef>
                  <a:buNone/>
                </a:pPr>
                <a:r>
                  <a:rPr lang="ja-JP" altLang="en-US" sz="1200" dirty="0" smtClean="0">
                    <a:solidFill>
                      <a:prstClr val="black"/>
                    </a:solidFill>
                  </a:rPr>
                  <a:t>により生成します</a:t>
                </a:r>
                <a:r>
                  <a:rPr lang="en-US" altLang="ja-JP" sz="1200" dirty="0" smtClean="0">
                    <a:solidFill>
                      <a:prstClr val="black"/>
                    </a:solidFill>
                  </a:rPr>
                  <a:t>. </a:t>
                </a:r>
                <a:r>
                  <a:rPr lang="ja-JP" altLang="en-US" sz="1200" dirty="0" smtClean="0">
                    <a:solidFill>
                      <a:prstClr val="black"/>
                    </a:solidFill>
                  </a:rPr>
                  <a:t>ただし</a:t>
                </a:r>
                <a:r>
                  <a:rPr lang="en-US" altLang="ja-JP" sz="1200" dirty="0" smtClean="0">
                    <a:solidFill>
                      <a:prstClr val="black"/>
                    </a:solidFill>
                  </a:rPr>
                  <a:t>,</a:t>
                </a:r>
                <a:r>
                  <a:rPr lang="en-US" altLang="ja-JP" sz="1200" dirty="0"/>
                  <a:t> </a:t>
                </a:r>
                <a:r>
                  <a:rPr lang="en-US" altLang="ja-JP" sz="1200" dirty="0" smtClean="0"/>
                  <a:t>(</a:t>
                </a:r>
                <a14:m>
                  <m:oMath xmlns:m="http://schemas.openxmlformats.org/officeDocument/2006/math">
                    <m:r>
                      <a:rPr lang="ja-JP" altLang="en-US" sz="1200" i="1" dirty="0">
                        <a:solidFill>
                          <a:schemeClr val="tx1"/>
                        </a:solidFill>
                        <a:latin typeface="Cambria Math" panose="02040503050406030204" pitchFamily="18" charset="0"/>
                      </a:rPr>
                      <m:t>イプシロン</m:t>
                    </m:r>
                    <m:r>
                      <a:rPr lang="en-US" altLang="ja-JP" sz="1200" b="0" i="1" dirty="0" smtClean="0">
                        <a:solidFill>
                          <a:schemeClr val="tx1"/>
                        </a:solidFill>
                        <a:latin typeface="Cambria Math" panose="02040503050406030204" pitchFamily="18" charset="0"/>
                      </a:rPr>
                      <m:t>)</m:t>
                    </m:r>
                    <m:r>
                      <a:rPr lang="en-US" altLang="ja-JP" sz="1200" b="0" i="1" smtClean="0">
                        <a:solidFill>
                          <a:schemeClr val="tx1"/>
                        </a:solidFill>
                        <a:latin typeface="Cambria Math" panose="02040503050406030204" pitchFamily="18" charset="0"/>
                      </a:rPr>
                      <m:t>𝑠𝑘𝑖</m:t>
                    </m:r>
                  </m:oMath>
                </a14:m>
                <a:r>
                  <a:rPr lang="ja-JP" altLang="en-US" sz="1200" dirty="0" smtClean="0">
                    <a:solidFill>
                      <a:schemeClr val="tx1"/>
                    </a:solidFill>
                  </a:rPr>
                  <a:t>は進行方向</a:t>
                </a:r>
                <a14:m>
                  <m:oMath xmlns:m="http://schemas.openxmlformats.org/officeDocument/2006/math">
                    <m:sSub>
                      <m:sSubPr>
                        <m:ctrlPr>
                          <a:rPr lang="en-US" altLang="ja-JP" sz="1200" i="1" smtClean="0">
                            <a:solidFill>
                              <a:schemeClr val="tx1"/>
                            </a:solidFill>
                            <a:latin typeface="Cambria Math" panose="02040503050406030204" pitchFamily="18" charset="0"/>
                          </a:rPr>
                        </m:ctrlPr>
                      </m:sSubPr>
                      <m:e>
                        <m:r>
                          <a:rPr lang="en-US" altLang="ja-JP" sz="1200" b="1" i="1">
                            <a:solidFill>
                              <a:schemeClr val="tx1"/>
                            </a:solidFill>
                            <a:latin typeface="Cambria Math" panose="02040503050406030204" pitchFamily="18" charset="0"/>
                          </a:rPr>
                          <m:t>𝒗</m:t>
                        </m:r>
                      </m:e>
                      <m:sub>
                        <m:r>
                          <a:rPr lang="en-US" altLang="ja-JP" sz="1200" b="0" i="1" smtClean="0">
                            <a:solidFill>
                              <a:schemeClr val="tx1"/>
                            </a:solidFill>
                            <a:latin typeface="Cambria Math" panose="02040503050406030204" pitchFamily="18" charset="0"/>
                          </a:rPr>
                          <m:t>𝑘</m:t>
                        </m:r>
                      </m:sub>
                    </m:sSub>
                  </m:oMath>
                </a14:m>
                <a:r>
                  <a:rPr lang="ja-JP" altLang="en-US" sz="1200" dirty="0" smtClean="0">
                    <a:solidFill>
                      <a:schemeClr val="tx1"/>
                    </a:solidFill>
                  </a:rPr>
                  <a:t>とその垂直方向で、異なる</a:t>
                </a:r>
                <a:endParaRPr lang="en-US" altLang="ja-JP" sz="1200" dirty="0" smtClean="0">
                  <a:solidFill>
                    <a:schemeClr val="tx1"/>
                  </a:solidFill>
                </a:endParaRPr>
              </a:p>
              <a:p>
                <a:pPr marL="0" lvl="0" indent="0">
                  <a:lnSpc>
                    <a:spcPct val="100000"/>
                  </a:lnSpc>
                  <a:spcBef>
                    <a:spcPts val="0"/>
                  </a:spcBef>
                  <a:buNone/>
                </a:pPr>
                <a:r>
                  <a:rPr lang="ja-JP" altLang="en-US" sz="1200" dirty="0" smtClean="0">
                    <a:solidFill>
                      <a:schemeClr val="tx1"/>
                    </a:solidFill>
                  </a:rPr>
                  <a:t>ガウス分布</a:t>
                </a:r>
                <a14:m>
                  <m:oMath xmlns:m="http://schemas.openxmlformats.org/officeDocument/2006/math">
                    <m:r>
                      <a:rPr lang="en-US" altLang="ja-JP" sz="1200" b="0" i="1" smtClean="0">
                        <a:solidFill>
                          <a:schemeClr val="tx1"/>
                        </a:solidFill>
                        <a:latin typeface="Cambria Math" panose="02040503050406030204" pitchFamily="18" charset="0"/>
                      </a:rPr>
                      <m:t>𝑁</m:t>
                    </m:r>
                    <m:r>
                      <a:rPr lang="en-US" altLang="ja-JP" sz="1200" b="0" i="1" smtClean="0">
                        <a:solidFill>
                          <a:schemeClr val="tx1"/>
                        </a:solidFill>
                        <a:latin typeface="Cambria Math" panose="02040503050406030204" pitchFamily="18" charset="0"/>
                      </a:rPr>
                      <m:t>{(0,</m:t>
                    </m:r>
                    <m:sSub>
                      <m:sSubPr>
                        <m:ctrlPr>
                          <a:rPr lang="en-US" altLang="ja-JP" sz="1200" b="0" i="1" smtClean="0">
                            <a:solidFill>
                              <a:schemeClr val="tx1"/>
                            </a:solidFill>
                            <a:latin typeface="Cambria Math" panose="02040503050406030204" pitchFamily="18" charset="0"/>
                          </a:rPr>
                        </m:ctrlPr>
                      </m:sSubPr>
                      <m:e>
                        <m:r>
                          <a:rPr lang="ja-JP" altLang="en-US" sz="1200" b="0" i="1" smtClean="0">
                            <a:solidFill>
                              <a:schemeClr val="tx1"/>
                            </a:solidFill>
                            <a:latin typeface="Cambria Math" panose="02040503050406030204" pitchFamily="18" charset="0"/>
                          </a:rPr>
                          <m:t>𝜎</m:t>
                        </m:r>
                      </m:e>
                      <m:sub>
                        <m:r>
                          <a:rPr lang="en-US" altLang="ja-JP" sz="1200" b="1" i="1" smtClean="0">
                            <a:solidFill>
                              <a:schemeClr val="tx1"/>
                            </a:solidFill>
                            <a:latin typeface="Cambria Math" panose="02040503050406030204" pitchFamily="18" charset="0"/>
                          </a:rPr>
                          <m:t>𝒗</m:t>
                        </m:r>
                      </m:sub>
                    </m:sSub>
                    <m:r>
                      <a:rPr lang="en-US" altLang="ja-JP" sz="1200" b="0" i="1" smtClean="0">
                        <a:solidFill>
                          <a:schemeClr val="tx1"/>
                        </a:solidFill>
                        <a:latin typeface="Cambria Math" panose="02040503050406030204" pitchFamily="18" charset="0"/>
                      </a:rPr>
                      <m:t>)</m:t>
                    </m:r>
                    <m:r>
                      <a:rPr lang="ja-JP" altLang="en-US" sz="1200" i="1">
                        <a:solidFill>
                          <a:schemeClr val="tx1"/>
                        </a:solidFill>
                        <a:latin typeface="Cambria Math" panose="02040503050406030204" pitchFamily="18" charset="0"/>
                      </a:rPr>
                      <m:t>と</m:t>
                    </m:r>
                    <m:r>
                      <a:rPr lang="en-US" altLang="ja-JP" sz="1200" i="1">
                        <a:solidFill>
                          <a:schemeClr val="tx1"/>
                        </a:solidFill>
                        <a:latin typeface="Cambria Math" panose="02040503050406030204" pitchFamily="18" charset="0"/>
                      </a:rPr>
                      <m:t>𝑁</m:t>
                    </m:r>
                    <m:r>
                      <a:rPr lang="en-US" altLang="ja-JP" sz="1200" i="1">
                        <a:solidFill>
                          <a:schemeClr val="tx1"/>
                        </a:solidFill>
                        <a:latin typeface="Cambria Math" panose="02040503050406030204" pitchFamily="18" charset="0"/>
                      </a:rPr>
                      <m:t>(0,</m:t>
                    </m:r>
                    <m:sSub>
                      <m:sSubPr>
                        <m:ctrlPr>
                          <a:rPr lang="en-US" altLang="ja-JP" sz="1200" i="1">
                            <a:solidFill>
                              <a:schemeClr val="tx1"/>
                            </a:solidFill>
                            <a:latin typeface="Cambria Math" panose="02040503050406030204" pitchFamily="18" charset="0"/>
                          </a:rPr>
                        </m:ctrlPr>
                      </m:sSubPr>
                      <m:e>
                        <m:r>
                          <a:rPr lang="ja-JP" altLang="en-US" sz="1200" i="1">
                            <a:solidFill>
                              <a:schemeClr val="tx1"/>
                            </a:solidFill>
                            <a:latin typeface="Cambria Math" panose="02040503050406030204" pitchFamily="18" charset="0"/>
                          </a:rPr>
                          <m:t>𝜎</m:t>
                        </m:r>
                      </m:e>
                      <m:sub>
                        <m:sSup>
                          <m:sSupPr>
                            <m:ctrlPr>
                              <a:rPr lang="en-US" altLang="ja-JP" sz="1200" i="1" smtClean="0">
                                <a:solidFill>
                                  <a:schemeClr val="tx1"/>
                                </a:solidFill>
                                <a:latin typeface="Cambria Math" panose="02040503050406030204" pitchFamily="18" charset="0"/>
                              </a:rPr>
                            </m:ctrlPr>
                          </m:sSupPr>
                          <m:e>
                            <m:r>
                              <a:rPr lang="en-US" altLang="ja-JP" sz="1200" b="1" i="1" smtClean="0">
                                <a:solidFill>
                                  <a:schemeClr val="tx1"/>
                                </a:solidFill>
                                <a:latin typeface="Cambria Math" panose="02040503050406030204" pitchFamily="18" charset="0"/>
                              </a:rPr>
                              <m:t>𝒗</m:t>
                            </m:r>
                          </m:e>
                          <m:sup>
                            <m:r>
                              <a:rPr lang="en-US" altLang="ja-JP" sz="1200" b="0" i="1" smtClean="0">
                                <a:solidFill>
                                  <a:schemeClr val="tx1"/>
                                </a:solidFill>
                                <a:latin typeface="Cambria Math" panose="02040503050406030204" pitchFamily="18" charset="0"/>
                                <a:ea typeface="Cambria Math" panose="02040503050406030204" pitchFamily="18" charset="0"/>
                              </a:rPr>
                              <m:t>⊥</m:t>
                            </m:r>
                          </m:sup>
                        </m:sSup>
                      </m:sub>
                    </m:sSub>
                    <m:r>
                      <a:rPr lang="en-US" altLang="ja-JP" sz="1200" i="1">
                        <a:solidFill>
                          <a:schemeClr val="tx1"/>
                        </a:solidFill>
                        <a:latin typeface="Cambria Math" panose="02040503050406030204" pitchFamily="18" charset="0"/>
                      </a:rPr>
                      <m:t>)</m:t>
                    </m:r>
                  </m:oMath>
                </a14:m>
                <a:r>
                  <a:rPr lang="en-US" altLang="ja-JP" sz="1200" dirty="0" smtClean="0">
                    <a:solidFill>
                      <a:schemeClr val="tx1"/>
                    </a:solidFill>
                  </a:rPr>
                  <a:t>(</a:t>
                </a:r>
                <a:r>
                  <a:rPr lang="ja-JP" altLang="en-US" sz="1200" dirty="0" smtClean="0">
                    <a:solidFill>
                      <a:schemeClr val="tx1"/>
                    </a:solidFill>
                  </a:rPr>
                  <a:t>シグマ</a:t>
                </a:r>
                <a14:m>
                  <m:oMath xmlns:m="http://schemas.openxmlformats.org/officeDocument/2006/math">
                    <m:r>
                      <a:rPr lang="ja-JP" altLang="en-US" sz="1200" b="0" i="1" smtClean="0">
                        <a:solidFill>
                          <a:schemeClr val="tx1"/>
                        </a:solidFill>
                        <a:latin typeface="Cambria Math" panose="02040503050406030204" pitchFamily="18" charset="0"/>
                      </a:rPr>
                      <m:t>𝜎</m:t>
                    </m:r>
                  </m:oMath>
                </a14:m>
                <a:r>
                  <a:rPr lang="en-US" altLang="ja-JP" sz="1200" dirty="0" smtClean="0">
                    <a:solidFill>
                      <a:schemeClr val="tx1"/>
                    </a:solidFill>
                  </a:rPr>
                  <a:t>)}</a:t>
                </a:r>
                <a:r>
                  <a:rPr lang="ja-JP" altLang="en-US" sz="1200" dirty="0" smtClean="0">
                    <a:solidFill>
                      <a:schemeClr val="tx1"/>
                    </a:solidFill>
                  </a:rPr>
                  <a:t>を持つように生成させます</a:t>
                </a:r>
                <a:r>
                  <a:rPr lang="en-US" altLang="ja-JP" sz="1200" dirty="0" smtClean="0">
                    <a:solidFill>
                      <a:schemeClr val="tx1"/>
                    </a:solidFill>
                  </a:rPr>
                  <a:t>.</a:t>
                </a:r>
                <a:endParaRPr lang="ja-JP" altLang="en-US" sz="1200" dirty="0" smtClean="0">
                  <a:solidFill>
                    <a:schemeClr val="tx1"/>
                  </a:solidFill>
                </a:endParaRPr>
              </a:p>
              <a:p>
                <a:r>
                  <a:rPr kumimoji="1" lang="ja-JP" altLang="en-US" dirty="0" smtClean="0"/>
                  <a:t>これは、</a:t>
                </a:r>
                <a:r>
                  <a:rPr kumimoji="1" lang="en-US" altLang="ja-JP" dirty="0" err="1" smtClean="0"/>
                  <a:t>x,y,z</a:t>
                </a:r>
                <a:r>
                  <a:rPr kumimoji="1" lang="ja-JP" altLang="en-US" dirty="0" smtClean="0"/>
                  <a:t>方向で異なる分布にするより、実際の運動に即していると考えられます</a:t>
                </a:r>
                <a:r>
                  <a:rPr kumimoji="1" lang="en-US" altLang="ja-JP" dirty="0" smtClean="0"/>
                  <a:t>.</a:t>
                </a:r>
                <a:endParaRPr kumimoji="1" lang="ja-JP" altLang="en-US" dirty="0"/>
              </a:p>
            </p:txBody>
          </p:sp>
        </mc:Choice>
        <mc:Fallback xmlns="">
          <p:sp>
            <p:nvSpPr>
              <p:cNvPr id="3" name="ノート プレースホルダー 2"/>
              <p:cNvSpPr>
                <a:spLocks noGrp="1"/>
              </p:cNvSpPr>
              <p:nvPr>
                <p:ph type="body" idx="1"/>
              </p:nvPr>
            </p:nvSpPr>
            <p:spPr/>
            <p:txBody>
              <a:bodyPr/>
              <a:lstStyle/>
              <a:p>
                <a:pPr marL="0" indent="0">
                  <a:lnSpc>
                    <a:spcPct val="100000"/>
                  </a:lnSpc>
                  <a:spcBef>
                    <a:spcPts val="0"/>
                  </a:spcBef>
                  <a:buNone/>
                </a:pPr>
                <a:r>
                  <a:rPr lang="ja-JP" altLang="en-US" sz="1200" dirty="0" smtClean="0">
                    <a:solidFill>
                      <a:prstClr val="black"/>
                    </a:solidFill>
                  </a:rPr>
                  <a:t>第</a:t>
                </a:r>
                <a:r>
                  <a:rPr lang="en-US" altLang="ja-JP" sz="1200" i="0">
                    <a:solidFill>
                      <a:prstClr val="black"/>
                    </a:solidFill>
                    <a:latin typeface="Cambria Math" panose="02040503050406030204" pitchFamily="18" charset="0"/>
                  </a:rPr>
                  <a:t>𝑖</a:t>
                </a:r>
                <a:r>
                  <a:rPr lang="ja-JP" altLang="en-US" sz="1200" dirty="0">
                    <a:solidFill>
                      <a:prstClr val="black"/>
                    </a:solidFill>
                  </a:rPr>
                  <a:t>パーティクルの</a:t>
                </a:r>
                <a:r>
                  <a:rPr lang="ja-JP" altLang="en-US" sz="1200" dirty="0" smtClean="0">
                    <a:solidFill>
                      <a:prstClr val="black"/>
                    </a:solidFill>
                  </a:rPr>
                  <a:t>位置をこちらの式</a:t>
                </a:r>
                <a:endParaRPr lang="ja-JP" altLang="en-US" sz="1200" dirty="0">
                  <a:solidFill>
                    <a:prstClr val="black"/>
                  </a:solidFill>
                </a:endParaRPr>
              </a:p>
              <a:p>
                <a:pPr marL="0" lvl="0" indent="0">
                  <a:lnSpc>
                    <a:spcPct val="100000"/>
                  </a:lnSpc>
                  <a:spcBef>
                    <a:spcPts val="0"/>
                  </a:spcBef>
                  <a:buNone/>
                </a:pPr>
                <a:r>
                  <a:rPr lang="ja-JP" altLang="en-US" sz="1200" dirty="0" smtClean="0">
                    <a:solidFill>
                      <a:prstClr val="black"/>
                    </a:solidFill>
                  </a:rPr>
                  <a:t>により</a:t>
                </a:r>
                <a:r>
                  <a:rPr lang="ja-JP" altLang="en-US" sz="1200" dirty="0" smtClean="0">
                    <a:solidFill>
                      <a:prstClr val="black"/>
                    </a:solidFill>
                  </a:rPr>
                  <a:t>生成します</a:t>
                </a:r>
                <a:r>
                  <a:rPr lang="en-US" altLang="ja-JP" sz="1200" dirty="0" smtClean="0">
                    <a:solidFill>
                      <a:prstClr val="black"/>
                    </a:solidFill>
                  </a:rPr>
                  <a:t>. </a:t>
                </a:r>
                <a:r>
                  <a:rPr lang="ja-JP" altLang="en-US" sz="1200" dirty="0" smtClean="0">
                    <a:solidFill>
                      <a:prstClr val="black"/>
                    </a:solidFill>
                  </a:rPr>
                  <a:t>ただし</a:t>
                </a:r>
                <a:r>
                  <a:rPr lang="en-US" altLang="ja-JP" sz="1200" dirty="0" smtClean="0">
                    <a:solidFill>
                      <a:prstClr val="black"/>
                    </a:solidFill>
                  </a:rPr>
                  <a:t>,</a:t>
                </a:r>
                <a:r>
                  <a:rPr lang="en-US" altLang="ja-JP" sz="1200" dirty="0"/>
                  <a:t> </a:t>
                </a:r>
                <a:r>
                  <a:rPr lang="en-US" altLang="ja-JP" sz="1200" dirty="0" smtClean="0"/>
                  <a:t>(</a:t>
                </a:r>
                <a:r>
                  <a:rPr lang="ja-JP" altLang="en-US" sz="1200" i="0" dirty="0">
                    <a:solidFill>
                      <a:schemeClr val="tx1"/>
                    </a:solidFill>
                    <a:latin typeface="Cambria Math" panose="02040503050406030204" pitchFamily="18" charset="0"/>
                  </a:rPr>
                  <a:t>イプシロン</a:t>
                </a:r>
                <a:r>
                  <a:rPr lang="en-US" altLang="ja-JP" sz="1200" b="0" i="0" dirty="0" smtClean="0">
                    <a:solidFill>
                      <a:schemeClr val="tx1"/>
                    </a:solidFill>
                    <a:latin typeface="Cambria Math" panose="02040503050406030204" pitchFamily="18" charset="0"/>
                  </a:rPr>
                  <a:t>)𝑣𝑡𝑖,</a:t>
                </a:r>
                <a:r>
                  <a:rPr lang="en-US" altLang="ja-JP" sz="1200" i="0" smtClean="0">
                    <a:solidFill>
                      <a:schemeClr val="tx1"/>
                    </a:solidFill>
                    <a:latin typeface="Cambria Math" panose="02040503050406030204" pitchFamily="18" charset="0"/>
                  </a:rPr>
                  <a:t> </a:t>
                </a:r>
                <a:r>
                  <a:rPr lang="en-US" altLang="ja-JP" sz="1200" b="0" i="0" smtClean="0">
                    <a:solidFill>
                      <a:schemeClr val="tx1"/>
                    </a:solidFill>
                    <a:latin typeface="Cambria Math" panose="02040503050406030204" pitchFamily="18" charset="0"/>
                  </a:rPr>
                  <a:t>𝑠𝑡𝑖</a:t>
                </a:r>
                <a:r>
                  <a:rPr lang="ja-JP" altLang="en-US" sz="1200" dirty="0" smtClean="0">
                    <a:solidFill>
                      <a:schemeClr val="tx1"/>
                    </a:solidFill>
                  </a:rPr>
                  <a:t>は</a:t>
                </a:r>
                <a:r>
                  <a:rPr lang="ja-JP" altLang="en-US" sz="1200" dirty="0" smtClean="0">
                    <a:solidFill>
                      <a:schemeClr val="tx1"/>
                    </a:solidFill>
                  </a:rPr>
                  <a:t>進行方向</a:t>
                </a:r>
                <a:r>
                  <a:rPr lang="en-US" altLang="ja-JP" sz="1200" b="1" i="0">
                    <a:solidFill>
                      <a:schemeClr val="tx1"/>
                    </a:solidFill>
                    <a:latin typeface="Cambria Math" panose="02040503050406030204" pitchFamily="18" charset="0"/>
                  </a:rPr>
                  <a:t>𝒗</a:t>
                </a:r>
                <a:r>
                  <a:rPr lang="en-US" altLang="ja-JP" sz="1200" b="1" i="0" smtClean="0">
                    <a:solidFill>
                      <a:schemeClr val="tx1"/>
                    </a:solidFill>
                    <a:latin typeface="Cambria Math" panose="02040503050406030204" pitchFamily="18" charset="0"/>
                  </a:rPr>
                  <a:t>_</a:t>
                </a:r>
                <a:r>
                  <a:rPr lang="en-US" altLang="ja-JP" sz="1200" i="0">
                    <a:solidFill>
                      <a:schemeClr val="tx1"/>
                    </a:solidFill>
                    <a:latin typeface="Cambria Math" panose="02040503050406030204" pitchFamily="18" charset="0"/>
                  </a:rPr>
                  <a:t>𝑡</a:t>
                </a:r>
                <a:r>
                  <a:rPr lang="ja-JP" altLang="en-US" sz="1200" dirty="0" smtClean="0">
                    <a:solidFill>
                      <a:schemeClr val="tx1"/>
                    </a:solidFill>
                  </a:rPr>
                  <a:t>とその垂直方向</a:t>
                </a:r>
                <a:r>
                  <a:rPr lang="ja-JP" altLang="en-US" sz="1200" dirty="0" smtClean="0">
                    <a:solidFill>
                      <a:schemeClr val="tx1"/>
                    </a:solidFill>
                  </a:rPr>
                  <a:t>で、異なる</a:t>
                </a:r>
                <a:endParaRPr lang="en-US" altLang="ja-JP" sz="1200" dirty="0" smtClean="0">
                  <a:solidFill>
                    <a:schemeClr val="tx1"/>
                  </a:solidFill>
                </a:endParaRPr>
              </a:p>
              <a:p>
                <a:pPr marL="0" lvl="0" indent="0">
                  <a:lnSpc>
                    <a:spcPct val="100000"/>
                  </a:lnSpc>
                  <a:spcBef>
                    <a:spcPts val="0"/>
                  </a:spcBef>
                  <a:buNone/>
                </a:pPr>
                <a:r>
                  <a:rPr lang="ja-JP" altLang="en-US" sz="1200" dirty="0" smtClean="0">
                    <a:solidFill>
                      <a:schemeClr val="tx1"/>
                    </a:solidFill>
                  </a:rPr>
                  <a:t>ガウス</a:t>
                </a:r>
                <a:r>
                  <a:rPr lang="ja-JP" altLang="en-US" sz="1200" dirty="0" smtClean="0">
                    <a:solidFill>
                      <a:schemeClr val="tx1"/>
                    </a:solidFill>
                  </a:rPr>
                  <a:t>分布</a:t>
                </a:r>
                <a:r>
                  <a:rPr lang="en-US" altLang="ja-JP" sz="1200" b="0" i="0" smtClean="0">
                    <a:solidFill>
                      <a:schemeClr val="tx1"/>
                    </a:solidFill>
                    <a:latin typeface="Cambria Math" panose="02040503050406030204" pitchFamily="18" charset="0"/>
                  </a:rPr>
                  <a:t>𝑁{(0,</a:t>
                </a:r>
                <a:r>
                  <a:rPr lang="ja-JP" altLang="en-US" sz="1200" b="0" i="0" smtClean="0">
                    <a:solidFill>
                      <a:schemeClr val="tx1"/>
                    </a:solidFill>
                    <a:latin typeface="Cambria Math" panose="02040503050406030204" pitchFamily="18" charset="0"/>
                  </a:rPr>
                  <a:t>𝜎</a:t>
                </a:r>
                <a:r>
                  <a:rPr lang="en-US" altLang="ja-JP" sz="1200" b="0" i="0" smtClean="0">
                    <a:solidFill>
                      <a:schemeClr val="tx1"/>
                    </a:solidFill>
                    <a:latin typeface="Cambria Math" panose="02040503050406030204" pitchFamily="18" charset="0"/>
                  </a:rPr>
                  <a:t>_</a:t>
                </a:r>
                <a:r>
                  <a:rPr lang="en-US" altLang="ja-JP" sz="1200" b="1" i="0" smtClean="0">
                    <a:solidFill>
                      <a:schemeClr val="tx1"/>
                    </a:solidFill>
                    <a:latin typeface="Cambria Math" panose="02040503050406030204" pitchFamily="18" charset="0"/>
                  </a:rPr>
                  <a:t>𝒗</a:t>
                </a:r>
                <a:r>
                  <a:rPr lang="en-US" altLang="ja-JP" sz="1200" b="0" i="0" smtClean="0">
                    <a:solidFill>
                      <a:schemeClr val="tx1"/>
                    </a:solidFill>
                    <a:latin typeface="Cambria Math" panose="02040503050406030204" pitchFamily="18" charset="0"/>
                  </a:rPr>
                  <a:t>)</a:t>
                </a:r>
                <a:r>
                  <a:rPr lang="ja-JP" altLang="en-US" sz="1200" i="0">
                    <a:solidFill>
                      <a:schemeClr val="tx1"/>
                    </a:solidFill>
                    <a:latin typeface="Cambria Math" panose="02040503050406030204" pitchFamily="18" charset="0"/>
                  </a:rPr>
                  <a:t>と</a:t>
                </a:r>
                <a:r>
                  <a:rPr lang="en-US" altLang="ja-JP" sz="1200" i="0">
                    <a:solidFill>
                      <a:schemeClr val="tx1"/>
                    </a:solidFill>
                    <a:latin typeface="Cambria Math" panose="02040503050406030204" pitchFamily="18" charset="0"/>
                  </a:rPr>
                  <a:t>𝑁(0,</a:t>
                </a:r>
                <a:r>
                  <a:rPr lang="ja-JP" altLang="en-US" sz="1200" i="0">
                    <a:solidFill>
                      <a:schemeClr val="tx1"/>
                    </a:solidFill>
                    <a:latin typeface="Cambria Math" panose="02040503050406030204" pitchFamily="18" charset="0"/>
                  </a:rPr>
                  <a:t>𝜎</a:t>
                </a:r>
                <a:r>
                  <a:rPr lang="en-US" altLang="ja-JP" sz="1200" i="0">
                    <a:solidFill>
                      <a:schemeClr val="tx1"/>
                    </a:solidFill>
                    <a:latin typeface="Cambria Math" panose="02040503050406030204" pitchFamily="18" charset="0"/>
                  </a:rPr>
                  <a:t>_(</a:t>
                </a:r>
                <a:r>
                  <a:rPr lang="en-US" altLang="ja-JP" sz="1200" b="1" i="0" smtClean="0">
                    <a:solidFill>
                      <a:schemeClr val="tx1"/>
                    </a:solidFill>
                    <a:latin typeface="Cambria Math" panose="02040503050406030204" pitchFamily="18" charset="0"/>
                  </a:rPr>
                  <a:t>𝒗^(</a:t>
                </a:r>
                <a:r>
                  <a:rPr lang="en-US" altLang="ja-JP" sz="1200" b="0" i="0" smtClean="0">
                    <a:solidFill>
                      <a:schemeClr val="tx1"/>
                    </a:solidFill>
                    <a:latin typeface="Cambria Math" panose="02040503050406030204" pitchFamily="18" charset="0"/>
                  </a:rPr>
                  <a:t>−</a:t>
                </a:r>
                <a:r>
                  <a:rPr lang="en-US" altLang="ja-JP" sz="1200" b="0" i="0" smtClean="0">
                    <a:solidFill>
                      <a:schemeClr val="tx1"/>
                    </a:solidFill>
                    <a:latin typeface="Cambria Math" panose="02040503050406030204" pitchFamily="18" charset="0"/>
                    <a:ea typeface="Cambria Math" panose="02040503050406030204" pitchFamily="18" charset="0"/>
                  </a:rPr>
                  <a:t>⊥) </a:t>
                </a:r>
                <a:r>
                  <a:rPr lang="en-US" altLang="ja-JP" sz="1200" b="0" i="0">
                    <a:solidFill>
                      <a:schemeClr val="tx1"/>
                    </a:solidFill>
                    <a:latin typeface="Cambria Math" panose="02040503050406030204" pitchFamily="18" charset="0"/>
                    <a:ea typeface="Cambria Math" panose="02040503050406030204" pitchFamily="18" charset="0"/>
                  </a:rPr>
                  <a:t>)</a:t>
                </a:r>
                <a:r>
                  <a:rPr lang="en-US" altLang="ja-JP" sz="1200" i="0">
                    <a:solidFill>
                      <a:schemeClr val="tx1"/>
                    </a:solidFill>
                    <a:latin typeface="Cambria Math" panose="02040503050406030204" pitchFamily="18" charset="0"/>
                  </a:rPr>
                  <a:t>)</a:t>
                </a:r>
                <a:r>
                  <a:rPr lang="en-US" altLang="ja-JP" sz="1200" dirty="0" smtClean="0">
                    <a:solidFill>
                      <a:schemeClr val="tx1"/>
                    </a:solidFill>
                  </a:rPr>
                  <a:t>(</a:t>
                </a:r>
                <a:r>
                  <a:rPr lang="ja-JP" altLang="en-US" sz="1200" dirty="0" smtClean="0">
                    <a:solidFill>
                      <a:schemeClr val="tx1"/>
                    </a:solidFill>
                  </a:rPr>
                  <a:t>シグマ</a:t>
                </a:r>
                <a:r>
                  <a:rPr lang="ja-JP" altLang="en-US" sz="1200" b="0" i="0" smtClean="0">
                    <a:solidFill>
                      <a:schemeClr val="tx1"/>
                    </a:solidFill>
                    <a:latin typeface="Cambria Math" panose="02040503050406030204" pitchFamily="18" charset="0"/>
                  </a:rPr>
                  <a:t>𝜎</a:t>
                </a:r>
                <a:r>
                  <a:rPr lang="en-US" altLang="ja-JP" sz="1200" dirty="0" smtClean="0">
                    <a:solidFill>
                      <a:schemeClr val="tx1"/>
                    </a:solidFill>
                  </a:rPr>
                  <a:t>)}</a:t>
                </a:r>
                <a:r>
                  <a:rPr lang="ja-JP" altLang="en-US" sz="1200" dirty="0" smtClean="0">
                    <a:solidFill>
                      <a:schemeClr val="tx1"/>
                    </a:solidFill>
                  </a:rPr>
                  <a:t>を</a:t>
                </a:r>
                <a:r>
                  <a:rPr lang="ja-JP" altLang="en-US" sz="1200" dirty="0" smtClean="0">
                    <a:solidFill>
                      <a:schemeClr val="tx1"/>
                    </a:solidFill>
                  </a:rPr>
                  <a:t>持つように</a:t>
                </a:r>
                <a:r>
                  <a:rPr lang="ja-JP" altLang="en-US" sz="1200" dirty="0" smtClean="0">
                    <a:solidFill>
                      <a:schemeClr val="tx1"/>
                    </a:solidFill>
                  </a:rPr>
                  <a:t>生成させます</a:t>
                </a:r>
                <a:r>
                  <a:rPr lang="en-US" altLang="ja-JP" sz="1200" dirty="0" smtClean="0">
                    <a:solidFill>
                      <a:schemeClr val="tx1"/>
                    </a:solidFill>
                  </a:rPr>
                  <a:t>.</a:t>
                </a:r>
                <a:endParaRPr lang="ja-JP" altLang="en-US" sz="1200" dirty="0" smtClean="0">
                  <a:solidFill>
                    <a:schemeClr val="tx1"/>
                  </a:solidFill>
                </a:endParaRPr>
              </a:p>
              <a:p>
                <a:r>
                  <a:rPr kumimoji="1" lang="ja-JP" altLang="en-US" dirty="0" smtClean="0"/>
                  <a:t>これは、</a:t>
                </a:r>
                <a:r>
                  <a:rPr kumimoji="1" lang="en-US" altLang="ja-JP" dirty="0" err="1" smtClean="0"/>
                  <a:t>x,y,z</a:t>
                </a:r>
                <a:r>
                  <a:rPr kumimoji="1" lang="ja-JP" altLang="en-US" dirty="0" smtClean="0"/>
                  <a:t>方向で異なる分布にするより、実際の運動に即していると考えられます</a:t>
                </a:r>
                <a:r>
                  <a:rPr kumimoji="1" lang="en-US" altLang="ja-JP" dirty="0" smtClean="0"/>
                  <a:t>.</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6</a:t>
            </a:fld>
            <a:endParaRPr kumimoji="1" lang="ja-JP" altLang="en-US"/>
          </a:p>
        </p:txBody>
      </p:sp>
    </p:spTree>
    <p:extLst>
      <p:ext uri="{BB962C8B-B14F-4D97-AF65-F5344CB8AC3E}">
        <p14:creationId xmlns:p14="http://schemas.microsoft.com/office/powerpoint/2010/main" val="278864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1839">
                  <a:defRPr/>
                </a:pPr>
                <a:r>
                  <a:rPr kumimoji="1" lang="ja-JP" altLang="en-US" dirty="0" smtClean="0"/>
                  <a:t>次に</a:t>
                </a:r>
                <a:r>
                  <a:rPr kumimoji="1" lang="ja-JP" altLang="en-US" dirty="0" smtClean="0">
                    <a:solidFill>
                      <a:schemeClr val="tx1"/>
                    </a:solidFill>
                  </a:rPr>
                  <a:t>本研究で用いる地図情報の作成方法について説明します。左図は実際に走行したルートで、赤が始点で緑が終点です。この図ではこちらの線が、始点と終点が見やすいようにずれていますが、実際は同じ経路を通りました。右図が</a:t>
                </a:r>
                <a:endParaRPr kumimoji="1" lang="en-US" altLang="ja-JP" dirty="0" smtClean="0">
                  <a:solidFill>
                    <a:schemeClr val="tx1"/>
                  </a:solidFill>
                </a:endParaRPr>
              </a:p>
              <a:p>
                <a:pPr defTabSz="911839">
                  <a:defRPr/>
                </a:pPr>
                <a:r>
                  <a:rPr kumimoji="1" lang="ja-JP" altLang="en-US" dirty="0" smtClean="0">
                    <a:solidFill>
                      <a:schemeClr val="tx1"/>
                    </a:solidFill>
                  </a:rPr>
                  <a:t>本研究で用いる地図情報です。</a:t>
                </a:r>
                <a:endParaRPr kumimoji="1" lang="en-US" altLang="ja-JP" dirty="0" smtClean="0">
                  <a:solidFill>
                    <a:schemeClr val="tx1"/>
                  </a:solidFill>
                </a:endParaRPr>
              </a:p>
              <a:p>
                <a:pPr defTabSz="911839">
                  <a:defRPr/>
                </a:pPr>
                <a:r>
                  <a:rPr kumimoji="1" lang="en-US" altLang="ja-JP" dirty="0" err="1" smtClean="0">
                    <a:solidFill>
                      <a:schemeClr val="tx1"/>
                    </a:solidFill>
                  </a:rPr>
                  <a:t>Googlemap</a:t>
                </a:r>
                <a:r>
                  <a:rPr kumimoji="1" lang="ja-JP" altLang="en-US" dirty="0" smtClean="0">
                    <a:solidFill>
                      <a:schemeClr val="tx1"/>
                    </a:solidFill>
                  </a:rPr>
                  <a:t>から実際に走行した道路の中央付近の複数点の緯度経度を取得し、</a:t>
                </a:r>
                <a:endParaRPr kumimoji="1" lang="en-US" altLang="ja-JP" dirty="0" smtClean="0">
                  <a:solidFill>
                    <a:schemeClr val="tx1"/>
                  </a:solidFill>
                </a:endParaRPr>
              </a:p>
              <a:p>
                <a:pPr defTabSz="911839">
                  <a:defRPr/>
                </a:pPr>
                <a:r>
                  <a:rPr kumimoji="1" lang="ja-JP" altLang="en-US" dirty="0" smtClean="0">
                    <a:solidFill>
                      <a:schemeClr val="tx1"/>
                    </a:solidFill>
                  </a:rPr>
                  <a:t>取得した複数の点を結ぶことにより道路の中央付近を通る線を作成します。</a:t>
                </a:r>
                <a:endParaRPr kumimoji="1" lang="en-US" altLang="ja-JP" dirty="0" smtClean="0">
                  <a:solidFill>
                    <a:schemeClr val="tx1"/>
                  </a:solidFill>
                </a:endParaRPr>
              </a:p>
              <a:p>
                <a:pPr defTabSz="911839">
                  <a:defRPr/>
                </a:pPr>
                <a:r>
                  <a:rPr lang="ja-JP" altLang="en-US" sz="1200" dirty="0" smtClean="0">
                    <a:solidFill>
                      <a:prstClr val="black"/>
                    </a:solidFill>
                  </a:rPr>
                  <a:t>ここで、ロボットの自己位置と道路情報との距離を</a:t>
                </a:r>
                <a14:m>
                  <m:oMath xmlns:m="http://schemas.openxmlformats.org/officeDocument/2006/math">
                    <m:sSub>
                      <m:sSubPr>
                        <m:ctrlPr>
                          <a:rPr lang="en-US" altLang="ja-JP" sz="1200" i="1">
                            <a:solidFill>
                              <a:schemeClr val="tx1"/>
                            </a:solidFill>
                            <a:latin typeface="Cambria Math" panose="02040503050406030204" pitchFamily="18" charset="0"/>
                          </a:rPr>
                        </m:ctrlPr>
                      </m:sSubPr>
                      <m:e>
                        <m:r>
                          <a:rPr lang="en-US" altLang="ja-JP" sz="1200" i="1">
                            <a:solidFill>
                              <a:schemeClr val="tx1"/>
                            </a:solidFill>
                            <a:latin typeface="Cambria Math" panose="02040503050406030204" pitchFamily="18" charset="0"/>
                          </a:rPr>
                          <m:t>𝑑</m:t>
                        </m:r>
                      </m:e>
                      <m:sub>
                        <m:r>
                          <a:rPr lang="en-US" altLang="ja-JP" sz="1200" i="1">
                            <a:solidFill>
                              <a:schemeClr val="tx1"/>
                            </a:solidFill>
                            <a:latin typeface="Cambria Math" panose="02040503050406030204" pitchFamily="18" charset="0"/>
                          </a:rPr>
                          <m:t>𝑘</m:t>
                        </m:r>
                      </m:sub>
                    </m:sSub>
                  </m:oMath>
                </a14:m>
                <a:r>
                  <a:rPr kumimoji="1" lang="ja-JP" altLang="en-US" dirty="0" smtClean="0">
                    <a:solidFill>
                      <a:schemeClr val="tx1"/>
                    </a:solidFill>
                  </a:rPr>
                  <a:t>とします。</a:t>
                </a:r>
                <a:endParaRPr kumimoji="1" lang="en-US" altLang="ja-JP" dirty="0" smtClean="0">
                  <a:solidFill>
                    <a:schemeClr val="tx1"/>
                  </a:solidFill>
                </a:endParaRPr>
              </a:p>
              <a:p>
                <a:endParaRPr kumimoji="1" lang="ja-JP" altLang="en-US" dirty="0"/>
              </a:p>
            </p:txBody>
          </p:sp>
        </mc:Choice>
        <mc:Fallback xmlns="">
          <p:sp>
            <p:nvSpPr>
              <p:cNvPr id="3" name="ノート プレースホルダー 2"/>
              <p:cNvSpPr>
                <a:spLocks noGrp="1"/>
              </p:cNvSpPr>
              <p:nvPr>
                <p:ph type="body" idx="1"/>
              </p:nvPr>
            </p:nvSpPr>
            <p:spPr/>
            <p:txBody>
              <a:bodyPr/>
              <a:lstStyle/>
              <a:p>
                <a:pPr defTabSz="911839">
                  <a:defRPr/>
                </a:pPr>
                <a:r>
                  <a:rPr kumimoji="1" lang="ja-JP" altLang="en-US" dirty="0" smtClean="0"/>
                  <a:t>次に</a:t>
                </a:r>
                <a:r>
                  <a:rPr kumimoji="1" lang="ja-JP" altLang="en-US" dirty="0" smtClean="0">
                    <a:solidFill>
                      <a:schemeClr val="tx1"/>
                    </a:solidFill>
                  </a:rPr>
                  <a:t>本研究で用いる地図情報の作成方法について説明します</a:t>
                </a:r>
                <a:r>
                  <a:rPr kumimoji="1" lang="ja-JP" altLang="en-US" dirty="0" smtClean="0">
                    <a:solidFill>
                      <a:schemeClr val="tx1"/>
                    </a:solidFill>
                  </a:rPr>
                  <a:t>。左図は実際に走行したルートで、赤が始点で緑が終点です。右図が</a:t>
                </a:r>
                <a:endParaRPr kumimoji="1" lang="en-US" altLang="ja-JP" dirty="0" smtClean="0">
                  <a:solidFill>
                    <a:schemeClr val="tx1"/>
                  </a:solidFill>
                </a:endParaRPr>
              </a:p>
              <a:p>
                <a:pPr defTabSz="911839">
                  <a:defRPr/>
                </a:pPr>
                <a:r>
                  <a:rPr kumimoji="1" lang="ja-JP" altLang="en-US" dirty="0" smtClean="0">
                    <a:solidFill>
                      <a:schemeClr val="tx1"/>
                    </a:solidFill>
                  </a:rPr>
                  <a:t>本研究で</a:t>
                </a:r>
                <a:r>
                  <a:rPr kumimoji="1" lang="ja-JP" altLang="en-US" dirty="0" smtClean="0">
                    <a:solidFill>
                      <a:schemeClr val="tx1"/>
                    </a:solidFill>
                  </a:rPr>
                  <a:t>用いる地図情報です。</a:t>
                </a:r>
                <a:endParaRPr kumimoji="1" lang="en-US" altLang="ja-JP" dirty="0" smtClean="0">
                  <a:solidFill>
                    <a:schemeClr val="tx1"/>
                  </a:solidFill>
                </a:endParaRPr>
              </a:p>
              <a:p>
                <a:pPr defTabSz="911839">
                  <a:defRPr/>
                </a:pPr>
                <a:r>
                  <a:rPr kumimoji="1" lang="en-US" altLang="ja-JP" dirty="0" err="1" smtClean="0">
                    <a:solidFill>
                      <a:schemeClr val="tx1"/>
                    </a:solidFill>
                  </a:rPr>
                  <a:t>Googlemap</a:t>
                </a:r>
                <a:r>
                  <a:rPr kumimoji="1" lang="ja-JP" altLang="en-US" dirty="0" smtClean="0">
                    <a:solidFill>
                      <a:schemeClr val="tx1"/>
                    </a:solidFill>
                  </a:rPr>
                  <a:t>から実際に走行した道路の中央付近の複数点の緯度経度を取得</a:t>
                </a:r>
                <a:r>
                  <a:rPr kumimoji="1" lang="ja-JP" altLang="en-US" dirty="0" smtClean="0">
                    <a:solidFill>
                      <a:schemeClr val="tx1"/>
                    </a:solidFill>
                  </a:rPr>
                  <a:t>し、</a:t>
                </a:r>
                <a:endParaRPr kumimoji="1" lang="en-US" altLang="ja-JP" dirty="0" smtClean="0">
                  <a:solidFill>
                    <a:schemeClr val="tx1"/>
                  </a:solidFill>
                </a:endParaRPr>
              </a:p>
              <a:p>
                <a:pPr defTabSz="911839">
                  <a:defRPr/>
                </a:pPr>
                <a:r>
                  <a:rPr kumimoji="1" lang="ja-JP" altLang="en-US" dirty="0" smtClean="0">
                    <a:solidFill>
                      <a:schemeClr val="tx1"/>
                    </a:solidFill>
                  </a:rPr>
                  <a:t>取得した複数の点を結ぶことにより道路の中央付近を通る線を</a:t>
                </a:r>
                <a:r>
                  <a:rPr kumimoji="1" lang="ja-JP" altLang="en-US" dirty="0" smtClean="0">
                    <a:solidFill>
                      <a:schemeClr val="tx1"/>
                    </a:solidFill>
                  </a:rPr>
                  <a:t>作成します</a:t>
                </a:r>
                <a:r>
                  <a:rPr kumimoji="1" lang="ja-JP" altLang="en-US" dirty="0" smtClean="0">
                    <a:solidFill>
                      <a:schemeClr val="tx1"/>
                    </a:solidFill>
                  </a:rPr>
                  <a:t>。</a:t>
                </a:r>
                <a:endParaRPr kumimoji="1" lang="en-US" altLang="ja-JP" dirty="0" smtClean="0">
                  <a:solidFill>
                    <a:schemeClr val="tx1"/>
                  </a:solidFill>
                </a:endParaRPr>
              </a:p>
              <a:p>
                <a:pPr defTabSz="911839">
                  <a:defRPr/>
                </a:pPr>
                <a:r>
                  <a:rPr lang="ja-JP" altLang="en-US" sz="1200" dirty="0" smtClean="0">
                    <a:solidFill>
                      <a:prstClr val="black"/>
                    </a:solidFill>
                  </a:rPr>
                  <a:t>ここで、ロボットの自己位置と道路情報との距離を</a:t>
                </a:r>
                <a:r>
                  <a:rPr lang="en-US" altLang="ja-JP" sz="1200" i="0">
                    <a:solidFill>
                      <a:schemeClr val="tx1"/>
                    </a:solidFill>
                    <a:latin typeface="Cambria Math" panose="02040503050406030204" pitchFamily="18" charset="0"/>
                  </a:rPr>
                  <a:t>𝑑_𝑘</a:t>
                </a:r>
                <a:r>
                  <a:rPr kumimoji="1" lang="ja-JP" altLang="en-US" dirty="0" smtClean="0">
                    <a:solidFill>
                      <a:schemeClr val="tx1"/>
                    </a:solidFill>
                  </a:rPr>
                  <a:t>とします。</a:t>
                </a:r>
                <a:endParaRPr kumimoji="1" lang="en-US" altLang="ja-JP" dirty="0" smtClean="0">
                  <a:solidFill>
                    <a:schemeClr val="tx1"/>
                  </a:solidFill>
                </a:endParaRPr>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7</a:t>
            </a:fld>
            <a:endParaRPr kumimoji="1" lang="ja-JP" altLang="en-US"/>
          </a:p>
        </p:txBody>
      </p:sp>
    </p:spTree>
    <p:extLst>
      <p:ext uri="{BB962C8B-B14F-4D97-AF65-F5344CB8AC3E}">
        <p14:creationId xmlns:p14="http://schemas.microsoft.com/office/powerpoint/2010/main" val="413040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defTabSz="911839">
                  <a:defRPr/>
                </a:pPr>
                <a:r>
                  <a:rPr kumimoji="1" lang="ja-JP" altLang="en-US" dirty="0" smtClean="0">
                    <a:solidFill>
                      <a:schemeClr val="tx1"/>
                    </a:solidFill>
                  </a:rPr>
                  <a:t>道路情報として</a:t>
                </a:r>
                <a:r>
                  <a:rPr kumimoji="1" lang="en-US" altLang="ja-JP" dirty="0" smtClean="0">
                    <a:solidFill>
                      <a:schemeClr val="tx1"/>
                    </a:solidFill>
                  </a:rPr>
                  <a:t>R</a:t>
                </a:r>
                <a:r>
                  <a:rPr kumimoji="1" lang="ja-JP" altLang="en-US" dirty="0" smtClean="0">
                    <a:solidFill>
                      <a:schemeClr val="tx1"/>
                    </a:solidFill>
                  </a:rPr>
                  <a:t>があるとき、ロボットの位置を</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𝒙</m:t>
                        </m:r>
                      </m:e>
                      <m:sub>
                        <m:r>
                          <a:rPr kumimoji="1" lang="en-US" altLang="ja-JP" b="0" i="1" smtClean="0">
                            <a:latin typeface="Cambria Math" panose="02040503050406030204" pitchFamily="18" charset="0"/>
                          </a:rPr>
                          <m:t>𝑟</m:t>
                        </m:r>
                      </m:sub>
                    </m:sSub>
                  </m:oMath>
                </a14:m>
                <a:r>
                  <a:rPr kumimoji="1" lang="ja-JP" altLang="en-US" dirty="0" smtClean="0">
                    <a:solidFill>
                      <a:schemeClr val="tx1"/>
                    </a:solidFill>
                  </a:rPr>
                  <a:t>とすると、</a:t>
                </a:r>
                <a14:m>
                  <m:oMath xmlns:m="http://schemas.openxmlformats.org/officeDocument/2006/math">
                    <m:sSub>
                      <m:sSubPr>
                        <m:ctrlPr>
                          <a:rPr lang="en-US" altLang="ja-JP" sz="1200" i="1" smtClean="0">
                            <a:solidFill>
                              <a:prstClr val="black"/>
                            </a:solidFill>
                            <a:latin typeface="Cambria Math" panose="02040503050406030204" pitchFamily="18" charset="0"/>
                            <a:ea typeface="Cambria Math" panose="02040503050406030204" pitchFamily="18" charset="0"/>
                          </a:rPr>
                        </m:ctrlPr>
                      </m:sSubPr>
                      <m:e>
                        <m:r>
                          <a:rPr lang="en-US" altLang="ja-JP" sz="1200" b="1" i="1">
                            <a:solidFill>
                              <a:prstClr val="black"/>
                            </a:solidFill>
                            <a:latin typeface="Cambria Math" panose="02040503050406030204" pitchFamily="18" charset="0"/>
                            <a:ea typeface="Cambria Math" panose="02040503050406030204" pitchFamily="18" charset="0"/>
                          </a:rPr>
                          <m:t>𝒎</m:t>
                        </m:r>
                      </m:e>
                      <m:sub>
                        <m:r>
                          <a:rPr lang="en-US" altLang="ja-JP" sz="1200" i="1">
                            <a:solidFill>
                              <a:prstClr val="black"/>
                            </a:solidFill>
                            <a:latin typeface="Cambria Math" panose="02040503050406030204" pitchFamily="18" charset="0"/>
                            <a:ea typeface="Cambria Math" panose="02040503050406030204" pitchFamily="18" charset="0"/>
                          </a:rPr>
                          <m:t>𝑖</m:t>
                        </m:r>
                        <m:r>
                          <a:rPr lang="en-US" altLang="ja-JP" sz="1200" i="1">
                            <a:solidFill>
                              <a:prstClr val="black"/>
                            </a:solidFill>
                            <a:latin typeface="Cambria Math" panose="02040503050406030204" pitchFamily="18" charset="0"/>
                            <a:ea typeface="Cambria Math" panose="02040503050406030204" pitchFamily="18" charset="0"/>
                          </a:rPr>
                          <m:t>+1</m:t>
                        </m:r>
                      </m:sub>
                    </m:sSub>
                    <m:r>
                      <a:rPr lang="en-US" altLang="ja-JP" sz="1200" i="1">
                        <a:solidFill>
                          <a:prstClr val="black"/>
                        </a:solidFill>
                        <a:latin typeface="Cambria Math" panose="02040503050406030204" pitchFamily="18" charset="0"/>
                        <a:ea typeface="Cambria Math" panose="02040503050406030204" pitchFamily="18" charset="0"/>
                      </a:rPr>
                      <m:t>−</m:t>
                    </m:r>
                    <m:sSub>
                      <m:sSubPr>
                        <m:ctrlPr>
                          <a:rPr lang="en-US" altLang="ja-JP" sz="1200" i="1">
                            <a:solidFill>
                              <a:prstClr val="black"/>
                            </a:solidFill>
                            <a:latin typeface="Cambria Math" panose="02040503050406030204" pitchFamily="18" charset="0"/>
                            <a:ea typeface="Cambria Math" panose="02040503050406030204" pitchFamily="18" charset="0"/>
                          </a:rPr>
                        </m:ctrlPr>
                      </m:sSubPr>
                      <m:e>
                        <m:r>
                          <a:rPr lang="en-US" altLang="ja-JP" sz="1200" b="1" i="1">
                            <a:solidFill>
                              <a:prstClr val="black"/>
                            </a:solidFill>
                            <a:latin typeface="Cambria Math" panose="02040503050406030204" pitchFamily="18" charset="0"/>
                            <a:ea typeface="Cambria Math" panose="02040503050406030204" pitchFamily="18" charset="0"/>
                          </a:rPr>
                          <m:t>𝒎</m:t>
                        </m:r>
                      </m:e>
                      <m:sub>
                        <m:r>
                          <a:rPr lang="en-US" altLang="ja-JP" sz="1200" i="1">
                            <a:solidFill>
                              <a:prstClr val="black"/>
                            </a:solidFill>
                            <a:latin typeface="Cambria Math" panose="02040503050406030204" pitchFamily="18" charset="0"/>
                            <a:ea typeface="Cambria Math" panose="02040503050406030204" pitchFamily="18" charset="0"/>
                          </a:rPr>
                          <m:t>𝑖</m:t>
                        </m:r>
                      </m:sub>
                    </m:sSub>
                    <m:r>
                      <a:rPr lang="ja-JP" altLang="en-US" sz="1200" i="1">
                        <a:solidFill>
                          <a:prstClr val="black"/>
                        </a:solidFill>
                        <a:latin typeface="Cambria Math" panose="02040503050406030204" pitchFamily="18" charset="0"/>
                        <a:ea typeface="Cambria Math" panose="02040503050406030204" pitchFamily="18" charset="0"/>
                      </a:rPr>
                      <m:t>と</m:t>
                    </m:r>
                    <m:sSub>
                      <m:sSubPr>
                        <m:ctrlPr>
                          <a:rPr lang="en-US" altLang="ja-JP" sz="1200" i="1">
                            <a:solidFill>
                              <a:prstClr val="black"/>
                            </a:solidFill>
                            <a:latin typeface="Cambria Math" panose="02040503050406030204" pitchFamily="18" charset="0"/>
                            <a:ea typeface="Cambria Math" panose="02040503050406030204" pitchFamily="18" charset="0"/>
                          </a:rPr>
                        </m:ctrlPr>
                      </m:sSubPr>
                      <m:e>
                        <m:r>
                          <a:rPr lang="en-US" altLang="ja-JP" sz="1200" b="1" i="1">
                            <a:solidFill>
                              <a:prstClr val="black"/>
                            </a:solidFill>
                            <a:latin typeface="Cambria Math" panose="02040503050406030204" pitchFamily="18" charset="0"/>
                            <a:ea typeface="Cambria Math" panose="02040503050406030204" pitchFamily="18" charset="0"/>
                          </a:rPr>
                          <m:t>𝒙</m:t>
                        </m:r>
                      </m:e>
                      <m:sub>
                        <m:r>
                          <a:rPr lang="en-US" altLang="ja-JP" sz="1200" i="1">
                            <a:solidFill>
                              <a:prstClr val="black"/>
                            </a:solidFill>
                            <a:latin typeface="Cambria Math" panose="02040503050406030204" pitchFamily="18" charset="0"/>
                            <a:ea typeface="Cambria Math" panose="02040503050406030204" pitchFamily="18" charset="0"/>
                          </a:rPr>
                          <m:t>𝑟</m:t>
                        </m:r>
                      </m:sub>
                    </m:sSub>
                    <m:r>
                      <a:rPr lang="en-US" altLang="ja-JP" sz="1200" i="1">
                        <a:solidFill>
                          <a:prstClr val="black"/>
                        </a:solidFill>
                        <a:latin typeface="Cambria Math" panose="02040503050406030204" pitchFamily="18" charset="0"/>
                        <a:ea typeface="Cambria Math" panose="02040503050406030204" pitchFamily="18" charset="0"/>
                      </a:rPr>
                      <m:t>−</m:t>
                    </m:r>
                    <m:sSub>
                      <m:sSubPr>
                        <m:ctrlPr>
                          <a:rPr lang="en-US" altLang="ja-JP" sz="1200" i="1">
                            <a:solidFill>
                              <a:prstClr val="black"/>
                            </a:solidFill>
                            <a:latin typeface="Cambria Math" panose="02040503050406030204" pitchFamily="18" charset="0"/>
                            <a:ea typeface="Cambria Math" panose="02040503050406030204" pitchFamily="18" charset="0"/>
                          </a:rPr>
                        </m:ctrlPr>
                      </m:sSubPr>
                      <m:e>
                        <m:r>
                          <a:rPr lang="en-US" altLang="ja-JP" sz="1200" b="1" i="1">
                            <a:solidFill>
                              <a:prstClr val="black"/>
                            </a:solidFill>
                            <a:latin typeface="Cambria Math" panose="02040503050406030204" pitchFamily="18" charset="0"/>
                            <a:ea typeface="Cambria Math" panose="02040503050406030204" pitchFamily="18" charset="0"/>
                          </a:rPr>
                          <m:t>𝒎</m:t>
                        </m:r>
                      </m:e>
                      <m:sub>
                        <m:r>
                          <a:rPr lang="en-US" altLang="ja-JP" sz="1200" i="1">
                            <a:solidFill>
                              <a:prstClr val="black"/>
                            </a:solidFill>
                            <a:latin typeface="Cambria Math" panose="02040503050406030204" pitchFamily="18" charset="0"/>
                            <a:ea typeface="Cambria Math" panose="02040503050406030204" pitchFamily="18" charset="0"/>
                          </a:rPr>
                          <m:t>𝑖</m:t>
                        </m:r>
                      </m:sub>
                    </m:sSub>
                  </m:oMath>
                </a14:m>
                <a:r>
                  <a:rPr lang="ja-JP" altLang="en-US" sz="1200" dirty="0" smtClean="0">
                    <a:solidFill>
                      <a:prstClr val="black"/>
                    </a:solidFill>
                  </a:rPr>
                  <a:t>の角度</a:t>
                </a:r>
                <a14:m>
                  <m:oMath xmlns:m="http://schemas.openxmlformats.org/officeDocument/2006/math">
                    <m:r>
                      <a:rPr lang="ja-JP" altLang="en-US" sz="1200" i="1" smtClean="0">
                        <a:solidFill>
                          <a:prstClr val="black"/>
                        </a:solidFill>
                        <a:latin typeface="Cambria Math" panose="02040503050406030204" pitchFamily="18" charset="0"/>
                      </a:rPr>
                      <m:t>𝜃</m:t>
                    </m:r>
                  </m:oMath>
                </a14:m>
                <a:r>
                  <a:rPr lang="ja-JP" altLang="en-US" sz="1200" dirty="0" smtClean="0">
                    <a:solidFill>
                      <a:prstClr val="black"/>
                    </a:solidFill>
                  </a:rPr>
                  <a:t>を用いる</a:t>
                </a:r>
                <a:r>
                  <a:rPr lang="ja-JP" altLang="en-US" sz="1200" dirty="0">
                    <a:solidFill>
                      <a:prstClr val="black"/>
                    </a:solidFill>
                  </a:rPr>
                  <a:t>と</a:t>
                </a:r>
                <a:r>
                  <a:rPr lang="en-US" altLang="ja-JP" sz="1200" dirty="0" smtClean="0">
                    <a:solidFill>
                      <a:prstClr val="black"/>
                    </a:solidFill>
                  </a:rPr>
                  <a:t>, </a:t>
                </a:r>
                <a14:m>
                  <m:oMath xmlns:m="http://schemas.openxmlformats.org/officeDocument/2006/math">
                    <m:func>
                      <m:func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cos</m:t>
                        </m:r>
                      </m:fName>
                      <m:e>
                        <m:r>
                          <a:rPr kumimoji="1" lang="ja-JP"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e>
                    </m:func>
                  </m:oMath>
                </a14:m>
                <a:r>
                  <a:rPr kumimoji="1" lang="ja-JP" altLang="en-US" dirty="0" smtClean="0"/>
                  <a:t>がこのように求まります。これより、</a:t>
                </a:r>
                <a:r>
                  <a:rPr lang="ja-JP" altLang="en-US" sz="1200" dirty="0" smtClean="0">
                    <a:solidFill>
                      <a:prstClr val="black"/>
                    </a:solidFill>
                  </a:rPr>
                  <a:t>ロボット</a:t>
                </a:r>
                <a:r>
                  <a:rPr lang="ja-JP" altLang="en-US" sz="1200" dirty="0">
                    <a:solidFill>
                      <a:prstClr val="black"/>
                    </a:solidFill>
                  </a:rPr>
                  <a:t>との距離</a:t>
                </a:r>
                <a14:m>
                  <m:oMath xmlns:m="http://schemas.openxmlformats.org/officeDocument/2006/math">
                    <m:sSub>
                      <m:sSubPr>
                        <m:ctrlPr>
                          <a:rPr lang="en-US" altLang="ja-JP" sz="1200" i="1">
                            <a:solidFill>
                              <a:schemeClr val="tx1"/>
                            </a:solidFill>
                            <a:latin typeface="Cambria Math" panose="02040503050406030204" pitchFamily="18" charset="0"/>
                          </a:rPr>
                        </m:ctrlPr>
                      </m:sSubPr>
                      <m:e>
                        <m:r>
                          <a:rPr lang="en-US" altLang="ja-JP" sz="1200" i="1">
                            <a:solidFill>
                              <a:schemeClr val="tx1"/>
                            </a:solidFill>
                            <a:latin typeface="Cambria Math" panose="02040503050406030204" pitchFamily="18" charset="0"/>
                          </a:rPr>
                          <m:t>𝑑</m:t>
                        </m:r>
                      </m:e>
                      <m:sub>
                        <m:r>
                          <a:rPr lang="en-US" altLang="ja-JP" sz="1200" i="1">
                            <a:solidFill>
                              <a:schemeClr val="tx1"/>
                            </a:solidFill>
                            <a:latin typeface="Cambria Math" panose="02040503050406030204" pitchFamily="18" charset="0"/>
                          </a:rPr>
                          <m:t>𝑘</m:t>
                        </m:r>
                      </m:sub>
                    </m:sSub>
                  </m:oMath>
                </a14:m>
                <a:r>
                  <a:rPr lang="ja-JP" altLang="en-US" sz="1200" dirty="0">
                    <a:solidFill>
                      <a:prstClr val="black"/>
                    </a:solidFill>
                  </a:rPr>
                  <a:t>は</a:t>
                </a:r>
                <a:r>
                  <a:rPr lang="en-US" altLang="ja-JP" sz="1200" dirty="0" smtClean="0">
                    <a:solidFill>
                      <a:prstClr val="black"/>
                    </a:solidFill>
                  </a:rPr>
                  <a:t>,</a:t>
                </a:r>
                <a:r>
                  <a:rPr lang="ja-JP" altLang="en-US" sz="1200" dirty="0" smtClean="0">
                    <a:solidFill>
                      <a:prstClr val="black"/>
                    </a:solidFill>
                  </a:rPr>
                  <a:t>こちらのようになります。これを道路</a:t>
                </a:r>
                <a:r>
                  <a:rPr lang="en-US" altLang="ja-JP" sz="1200" dirty="0" smtClean="0">
                    <a:solidFill>
                      <a:prstClr val="black"/>
                    </a:solidFill>
                  </a:rPr>
                  <a:t>4</a:t>
                </a:r>
                <a:r>
                  <a:rPr lang="ja-JP" altLang="en-US" sz="1200" dirty="0" smtClean="0">
                    <a:solidFill>
                      <a:prstClr val="black"/>
                    </a:solidFill>
                  </a:rPr>
                  <a:t>本すべてで計算し、</a:t>
                </a:r>
                <a:r>
                  <a:rPr lang="en-US" altLang="ja-JP" sz="1200" dirty="0" smtClean="0">
                    <a:solidFill>
                      <a:prstClr val="black"/>
                    </a:solidFill>
                  </a:rPr>
                  <a:t>1</a:t>
                </a:r>
                <a:r>
                  <a:rPr lang="ja-JP" altLang="en-US" sz="1200" dirty="0" smtClean="0">
                    <a:solidFill>
                      <a:prstClr val="black"/>
                    </a:solidFill>
                  </a:rPr>
                  <a:t>番小さいものを採用します。</a:t>
                </a:r>
                <a:endParaRPr kumimoji="1" lang="ja-JP" altLang="en-US" dirty="0"/>
              </a:p>
            </p:txBody>
          </p:sp>
        </mc:Choice>
        <mc:Fallback xmlns="">
          <p:sp>
            <p:nvSpPr>
              <p:cNvPr id="3" name="ノート プレースホルダー 2"/>
              <p:cNvSpPr>
                <a:spLocks noGrp="1"/>
              </p:cNvSpPr>
              <p:nvPr>
                <p:ph type="body" idx="1"/>
              </p:nvPr>
            </p:nvSpPr>
            <p:spPr/>
            <p:txBody>
              <a:bodyPr/>
              <a:lstStyle/>
              <a:p>
                <a:pPr defTabSz="911839">
                  <a:defRPr/>
                </a:pPr>
                <a:r>
                  <a:rPr kumimoji="1" lang="ja-JP" altLang="en-US" dirty="0" smtClean="0">
                    <a:solidFill>
                      <a:schemeClr val="tx1"/>
                    </a:solidFill>
                  </a:rPr>
                  <a:t>道路情報として</a:t>
                </a:r>
                <a:r>
                  <a:rPr kumimoji="1" lang="en-US" altLang="ja-JP" dirty="0" smtClean="0">
                    <a:solidFill>
                      <a:schemeClr val="tx1"/>
                    </a:solidFill>
                  </a:rPr>
                  <a:t>R</a:t>
                </a:r>
                <a:r>
                  <a:rPr kumimoji="1" lang="ja-JP" altLang="en-US" dirty="0" smtClean="0">
                    <a:solidFill>
                      <a:schemeClr val="tx1"/>
                    </a:solidFill>
                  </a:rPr>
                  <a:t>があるとき</a:t>
                </a:r>
                <a:r>
                  <a:rPr lang="en-US" altLang="ja-JP" sz="1200" b="1" i="0">
                    <a:solidFill>
                      <a:prstClr val="black"/>
                    </a:solidFill>
                    <a:latin typeface="Cambria Math" panose="02040503050406030204" pitchFamily="18" charset="0"/>
                    <a:ea typeface="Cambria Math" panose="02040503050406030204" pitchFamily="18" charset="0"/>
                  </a:rPr>
                  <a:t>𝒎</a:t>
                </a:r>
                <a:r>
                  <a:rPr lang="en-US" altLang="ja-JP" sz="1200" b="1" i="0" smtClean="0">
                    <a:solidFill>
                      <a:prstClr val="black"/>
                    </a:solidFill>
                    <a:latin typeface="Cambria Math" panose="02040503050406030204" pitchFamily="18" charset="0"/>
                    <a:ea typeface="Cambria Math" panose="02040503050406030204" pitchFamily="18" charset="0"/>
                  </a:rPr>
                  <a:t>_(</a:t>
                </a:r>
                <a:r>
                  <a:rPr lang="en-US" altLang="ja-JP" sz="1200" i="0">
                    <a:solidFill>
                      <a:prstClr val="black"/>
                    </a:solidFill>
                    <a:latin typeface="Cambria Math" panose="02040503050406030204" pitchFamily="18" charset="0"/>
                    <a:ea typeface="Cambria Math" panose="02040503050406030204" pitchFamily="18" charset="0"/>
                  </a:rPr>
                  <a:t>𝑖+1</a:t>
                </a:r>
                <a:r>
                  <a:rPr lang="en-US" altLang="ja-JP" sz="1200" i="0" smtClean="0">
                    <a:solidFill>
                      <a:prstClr val="black"/>
                    </a:solidFill>
                    <a:latin typeface="Cambria Math" panose="02040503050406030204" pitchFamily="18" charset="0"/>
                    <a:ea typeface="Cambria Math" panose="02040503050406030204" pitchFamily="18" charset="0"/>
                  </a:rPr>
                  <a:t>)</a:t>
                </a:r>
                <a:r>
                  <a:rPr lang="en-US" altLang="ja-JP" sz="1200" i="0">
                    <a:solidFill>
                      <a:prstClr val="black"/>
                    </a:solidFill>
                    <a:latin typeface="Cambria Math" panose="02040503050406030204" pitchFamily="18" charset="0"/>
                    <a:ea typeface="Cambria Math" panose="02040503050406030204" pitchFamily="18" charset="0"/>
                  </a:rPr>
                  <a:t>−</a:t>
                </a:r>
                <a:r>
                  <a:rPr lang="en-US" altLang="ja-JP" sz="1200" b="1" i="0">
                    <a:solidFill>
                      <a:prstClr val="black"/>
                    </a:solidFill>
                    <a:latin typeface="Cambria Math" panose="02040503050406030204" pitchFamily="18" charset="0"/>
                    <a:ea typeface="Cambria Math" panose="02040503050406030204" pitchFamily="18" charset="0"/>
                  </a:rPr>
                  <a:t>𝒎_</a:t>
                </a:r>
                <a:r>
                  <a:rPr lang="en-US" altLang="ja-JP" sz="1200" i="0">
                    <a:solidFill>
                      <a:prstClr val="black"/>
                    </a:solidFill>
                    <a:latin typeface="Cambria Math" panose="02040503050406030204" pitchFamily="18" charset="0"/>
                    <a:ea typeface="Cambria Math" panose="02040503050406030204" pitchFamily="18" charset="0"/>
                  </a:rPr>
                  <a:t>𝑖</a:t>
                </a:r>
                <a:r>
                  <a:rPr lang="ja-JP" altLang="en-US" sz="1200" i="0">
                    <a:solidFill>
                      <a:prstClr val="black"/>
                    </a:solidFill>
                    <a:latin typeface="Cambria Math" panose="02040503050406030204" pitchFamily="18" charset="0"/>
                    <a:ea typeface="Cambria Math" panose="02040503050406030204" pitchFamily="18" charset="0"/>
                  </a:rPr>
                  <a:t> と</a:t>
                </a:r>
                <a:r>
                  <a:rPr lang="en-US" altLang="ja-JP" sz="1200" b="1" i="0">
                    <a:solidFill>
                      <a:prstClr val="black"/>
                    </a:solidFill>
                    <a:latin typeface="Cambria Math" panose="02040503050406030204" pitchFamily="18" charset="0"/>
                    <a:ea typeface="Cambria Math" panose="02040503050406030204" pitchFamily="18" charset="0"/>
                  </a:rPr>
                  <a:t>𝒙_</a:t>
                </a:r>
                <a:r>
                  <a:rPr lang="en-US" altLang="ja-JP" sz="1200" i="0">
                    <a:solidFill>
                      <a:prstClr val="black"/>
                    </a:solidFill>
                    <a:latin typeface="Cambria Math" panose="02040503050406030204" pitchFamily="18" charset="0"/>
                    <a:ea typeface="Cambria Math" panose="02040503050406030204" pitchFamily="18" charset="0"/>
                  </a:rPr>
                  <a:t>𝑟−</a:t>
                </a:r>
                <a:r>
                  <a:rPr lang="en-US" altLang="ja-JP" sz="1200" b="1" i="0">
                    <a:solidFill>
                      <a:prstClr val="black"/>
                    </a:solidFill>
                    <a:latin typeface="Cambria Math" panose="02040503050406030204" pitchFamily="18" charset="0"/>
                    <a:ea typeface="Cambria Math" panose="02040503050406030204" pitchFamily="18" charset="0"/>
                  </a:rPr>
                  <a:t>𝒎_</a:t>
                </a:r>
                <a:r>
                  <a:rPr lang="en-US" altLang="ja-JP" sz="1200" i="0">
                    <a:solidFill>
                      <a:prstClr val="black"/>
                    </a:solidFill>
                    <a:latin typeface="Cambria Math" panose="02040503050406030204" pitchFamily="18" charset="0"/>
                    <a:ea typeface="Cambria Math" panose="02040503050406030204" pitchFamily="18" charset="0"/>
                  </a:rPr>
                  <a:t>𝑖</a:t>
                </a:r>
                <a:r>
                  <a:rPr lang="ja-JP" altLang="en-US" sz="1200" dirty="0" smtClean="0">
                    <a:solidFill>
                      <a:prstClr val="black"/>
                    </a:solidFill>
                  </a:rPr>
                  <a:t>の角度</a:t>
                </a:r>
                <a:r>
                  <a:rPr lang="ja-JP" altLang="en-US" sz="1200" i="0" smtClean="0">
                    <a:solidFill>
                      <a:prstClr val="black"/>
                    </a:solidFill>
                    <a:latin typeface="Cambria Math" panose="02040503050406030204" pitchFamily="18" charset="0"/>
                  </a:rPr>
                  <a:t>𝜃</a:t>
                </a:r>
                <a:r>
                  <a:rPr lang="ja-JP" altLang="en-US" sz="1200" dirty="0" smtClean="0">
                    <a:solidFill>
                      <a:prstClr val="black"/>
                    </a:solidFill>
                  </a:rPr>
                  <a:t>を用いる</a:t>
                </a:r>
                <a:r>
                  <a:rPr lang="ja-JP" altLang="en-US" sz="1200" dirty="0">
                    <a:solidFill>
                      <a:prstClr val="black"/>
                    </a:solidFill>
                  </a:rPr>
                  <a:t>と</a:t>
                </a:r>
                <a:r>
                  <a:rPr lang="en-US" altLang="ja-JP" sz="1200" dirty="0" smtClean="0">
                    <a:solidFill>
                      <a:prstClr val="black"/>
                    </a:solidFill>
                  </a:rPr>
                  <a:t>, </a:t>
                </a:r>
                <a: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a:t>cos</a:t>
                </a:r>
                <a:r>
                  <a:rPr kumimoji="1" lang="en-US" altLang="ja-JP"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1" lang="ja-JP"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a:t>𝜃</a:t>
                </a:r>
                <a:r>
                  <a:rPr kumimoji="1" lang="ja-JP" altLang="en-US" dirty="0" smtClean="0"/>
                  <a:t>がこのように求まります。これより、</a:t>
                </a:r>
                <a:r>
                  <a:rPr lang="ja-JP" altLang="en-US" sz="1200" dirty="0" smtClean="0">
                    <a:solidFill>
                      <a:prstClr val="black"/>
                    </a:solidFill>
                  </a:rPr>
                  <a:t>ロボット</a:t>
                </a:r>
                <a:r>
                  <a:rPr lang="ja-JP" altLang="en-US" sz="1200" dirty="0">
                    <a:solidFill>
                      <a:prstClr val="black"/>
                    </a:solidFill>
                  </a:rPr>
                  <a:t>との距離</a:t>
                </a:r>
                <a:r>
                  <a:rPr lang="en-US" altLang="ja-JP" sz="1200" i="0">
                    <a:solidFill>
                      <a:schemeClr val="tx1"/>
                    </a:solidFill>
                    <a:latin typeface="Cambria Math" panose="02040503050406030204" pitchFamily="18" charset="0"/>
                  </a:rPr>
                  <a:t>𝑑_𝑘</a:t>
                </a:r>
                <a:r>
                  <a:rPr lang="ja-JP" altLang="en-US" sz="1200" dirty="0">
                    <a:solidFill>
                      <a:prstClr val="black"/>
                    </a:solidFill>
                  </a:rPr>
                  <a:t>は</a:t>
                </a:r>
                <a:r>
                  <a:rPr lang="en-US" altLang="ja-JP" sz="1200" dirty="0" smtClean="0">
                    <a:solidFill>
                      <a:prstClr val="black"/>
                    </a:solidFill>
                  </a:rPr>
                  <a:t>,</a:t>
                </a:r>
                <a:r>
                  <a:rPr lang="ja-JP" altLang="en-US" sz="1200" dirty="0" smtClean="0">
                    <a:solidFill>
                      <a:prstClr val="black"/>
                    </a:solidFill>
                  </a:rPr>
                  <a:t>こちらのようになります。</a:t>
                </a:r>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8</a:t>
            </a:fld>
            <a:endParaRPr kumimoji="1" lang="ja-JP" altLang="en-US"/>
          </a:p>
        </p:txBody>
      </p:sp>
    </p:spTree>
    <p:extLst>
      <p:ext uri="{BB962C8B-B14F-4D97-AF65-F5344CB8AC3E}">
        <p14:creationId xmlns:p14="http://schemas.microsoft.com/office/powerpoint/2010/main" val="408308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solidFill>
                  <a:schemeClr val="tx1"/>
                </a:solidFill>
              </a:rPr>
              <a:t>そして各パーティクルごとに実際の計測値を用いて、尤度を計算します。方位センサによる車体角と地図情報に関してそれぞれ尤度計算を行い、求められた</a:t>
            </a:r>
            <a:r>
              <a:rPr kumimoji="1" lang="en-US" altLang="ja-JP" dirty="0" smtClean="0">
                <a:solidFill>
                  <a:schemeClr val="tx1"/>
                </a:solidFill>
              </a:rPr>
              <a:t>2</a:t>
            </a:r>
            <a:r>
              <a:rPr kumimoji="1" lang="ja-JP" altLang="en-US" dirty="0" err="1" smtClean="0">
                <a:solidFill>
                  <a:schemeClr val="tx1"/>
                </a:solidFill>
              </a:rPr>
              <a:t>つの尤</a:t>
            </a:r>
            <a:r>
              <a:rPr kumimoji="1" lang="ja-JP" altLang="en-US" dirty="0" smtClean="0">
                <a:solidFill>
                  <a:schemeClr val="tx1"/>
                </a:solidFill>
              </a:rPr>
              <a:t>度を次のように足し合わせ、正規化したものを各パーティクルの尤度とします。この尤度を用いて、</a:t>
            </a:r>
            <a:r>
              <a:rPr lang="ja-JP" altLang="en-US" dirty="0" smtClean="0"/>
              <a:t>パーティクル群の重み付平均をとることでロボットの時刻</a:t>
            </a:r>
            <a:r>
              <a:rPr lang="en-US" altLang="ja-JP" dirty="0" smtClean="0"/>
              <a:t>k</a:t>
            </a:r>
            <a:r>
              <a:rPr lang="ja-JP" altLang="en-US" dirty="0" err="1" smtClean="0"/>
              <a:t>での</a:t>
            </a:r>
            <a:r>
              <a:rPr lang="ja-JP" altLang="en-US" dirty="0" smtClean="0"/>
              <a:t>自己姿勢を推定します．</a:t>
            </a:r>
            <a:endParaRPr kumimoji="1" lang="ja-JP"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solidFill>
                  <a:schemeClr val="tx1"/>
                </a:solidFill>
              </a:rPr>
              <a:t>𝑤</a:t>
            </a:r>
            <a:r>
              <a:rPr kumimoji="1" lang="en-US" altLang="ja-JP" dirty="0" smtClean="0">
                <a:solidFill>
                  <a:schemeClr val="tx1"/>
                </a:solidFill>
              </a:rPr>
              <a:t>1</a:t>
            </a:r>
            <a:r>
              <a:rPr kumimoji="1" lang="ja-JP" altLang="en-US" dirty="0" smtClean="0">
                <a:solidFill>
                  <a:schemeClr val="tx1"/>
                </a:solidFill>
              </a:rPr>
              <a:t>は</a:t>
            </a:r>
            <a:r>
              <a:rPr kumimoji="1" lang="ja-JP" altLang="en-US" sz="1200" b="0" i="0" u="none" strike="noStrike" kern="1200" cap="none" spc="0" normalizeH="0" baseline="0" noProof="0" dirty="0" smtClean="0">
                <a:ln>
                  <a:noFill/>
                </a:ln>
                <a:solidFill>
                  <a:prstClr val="black"/>
                </a:solidFill>
                <a:effectLst/>
                <a:uLnTx/>
                <a:uFillTx/>
                <a:latin typeface="+mn-lt"/>
                <a:ea typeface="+mn-ea"/>
                <a:cs typeface="+mn-cs"/>
              </a:rPr>
              <a:t>ロボットの自己位置と地図情報との距離による尤度</a:t>
            </a:r>
            <a:r>
              <a:rPr kumimoji="1" lang="ja-JP" altLang="en-US" dirty="0" err="1" smtClean="0">
                <a:solidFill>
                  <a:schemeClr val="tx1"/>
                </a:solidFill>
              </a:rPr>
              <a:t>、ｗ</a:t>
            </a:r>
            <a:r>
              <a:rPr kumimoji="1" lang="en-US" altLang="ja-JP" dirty="0" smtClean="0">
                <a:solidFill>
                  <a:schemeClr val="tx1"/>
                </a:solidFill>
              </a:rPr>
              <a:t>2</a:t>
            </a:r>
            <a:r>
              <a:rPr kumimoji="1" lang="ja-JP" altLang="en-US" dirty="0" smtClean="0">
                <a:solidFill>
                  <a:schemeClr val="tx1"/>
                </a:solidFill>
              </a:rPr>
              <a:t>は</a:t>
            </a:r>
            <a:r>
              <a:rPr kumimoji="1" lang="ja-JP" altLang="en-US" sz="1200" b="0" i="0" u="none" strike="noStrike" kern="1200" cap="none" spc="0" normalizeH="0" baseline="0" noProof="0" dirty="0" smtClean="0">
                <a:ln>
                  <a:noFill/>
                </a:ln>
                <a:solidFill>
                  <a:prstClr val="black"/>
                </a:solidFill>
                <a:effectLst/>
                <a:uLnTx/>
                <a:uFillTx/>
                <a:latin typeface="+mn-lt"/>
                <a:ea typeface="+mn-ea"/>
                <a:cs typeface="+mn-cs"/>
              </a:rPr>
              <a:t>地磁気方位センサによる車体角との尤度</a:t>
            </a:r>
            <a:r>
              <a:rPr kumimoji="1" lang="ja-JP" altLang="en-US" dirty="0" smtClean="0">
                <a:solidFill>
                  <a:schemeClr val="tx1"/>
                </a:solidFill>
              </a:rPr>
              <a:t>です。</a:t>
            </a:r>
            <a:endParaRPr kumimoji="1" lang="en-US" altLang="ja-JP" dirty="0" smtClean="0">
              <a:solidFill>
                <a:schemeClr val="tx1"/>
              </a:solidFill>
            </a:endParaRPr>
          </a:p>
          <a:p>
            <a:r>
              <a:rPr kumimoji="1" lang="ja-JP" altLang="en-US" dirty="0" smtClean="0"/>
              <a:t>キャピタル</a:t>
            </a:r>
            <a:r>
              <a:rPr kumimoji="1" lang="en-US" altLang="ja-JP" dirty="0" smtClean="0"/>
              <a:t>A</a:t>
            </a:r>
            <a:r>
              <a:rPr kumimoji="1" lang="ja-JP" altLang="en-US" dirty="0" err="1" smtClean="0">
                <a:solidFill>
                  <a:schemeClr val="tx1"/>
                </a:solidFill>
              </a:rPr>
              <a:t>、</a:t>
            </a:r>
            <a:r>
              <a:rPr kumimoji="1" lang="ja-JP" altLang="en-US" dirty="0" smtClean="0">
                <a:solidFill>
                  <a:schemeClr val="tx1"/>
                </a:solidFill>
              </a:rPr>
              <a:t>キャピタル</a:t>
            </a:r>
            <a:r>
              <a:rPr kumimoji="1" lang="en-US" altLang="ja-JP" dirty="0" smtClean="0">
                <a:solidFill>
                  <a:schemeClr val="tx1"/>
                </a:solidFill>
              </a:rPr>
              <a:t>B</a:t>
            </a:r>
            <a:r>
              <a:rPr kumimoji="1" lang="ja-JP" altLang="en-US" dirty="0" err="1" smtClean="0">
                <a:solidFill>
                  <a:schemeClr val="tx1"/>
                </a:solidFill>
              </a:rPr>
              <a:t>、</a:t>
            </a:r>
            <a:r>
              <a:rPr kumimoji="1" lang="en-US" altLang="ja-JP" dirty="0" smtClean="0">
                <a:solidFill>
                  <a:schemeClr val="tx1"/>
                </a:solidFill>
              </a:rPr>
              <a:t>alpha</a:t>
            </a:r>
            <a:r>
              <a:rPr kumimoji="1" lang="ja-JP" altLang="en-US" dirty="0" err="1" smtClean="0">
                <a:solidFill>
                  <a:schemeClr val="tx1"/>
                </a:solidFill>
              </a:rPr>
              <a:t>、</a:t>
            </a:r>
            <a:r>
              <a:rPr kumimoji="1" lang="en-US" altLang="ja-JP" dirty="0" smtClean="0">
                <a:solidFill>
                  <a:schemeClr val="tx1"/>
                </a:solidFill>
              </a:rPr>
              <a:t>beta</a:t>
            </a:r>
            <a:r>
              <a:rPr kumimoji="1" lang="ja-JP" altLang="en-US" dirty="0" smtClean="0">
                <a:solidFill>
                  <a:schemeClr val="tx1"/>
                </a:solidFill>
              </a:rPr>
              <a:t>は調整すべきパラメータ、</a:t>
            </a:r>
            <a:r>
              <a:rPr kumimoji="1" lang="en-US" altLang="ja-JP" dirty="0" err="1" smtClean="0">
                <a:solidFill>
                  <a:schemeClr val="tx1"/>
                </a:solidFill>
              </a:rPr>
              <a:t>Wroad</a:t>
            </a:r>
            <a:r>
              <a:rPr kumimoji="1" lang="ja-JP" altLang="en-US" dirty="0" smtClean="0">
                <a:solidFill>
                  <a:schemeClr val="tx1"/>
                </a:solidFill>
              </a:rPr>
              <a:t>は道幅とします。</a:t>
            </a:r>
            <a:endParaRPr kumimoji="1" lang="en-US" altLang="ja-JP" dirty="0" smtClean="0">
              <a:solidFill>
                <a:schemeClr val="tx1"/>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0F7A2AE-E291-4CCC-BCD1-D284845C7FED}" type="slidenum">
              <a:rPr kumimoji="1" lang="ja-JP" altLang="en-US" smtClean="0"/>
              <a:t>9</a:t>
            </a:fld>
            <a:endParaRPr kumimoji="1" lang="ja-JP" altLang="en-US"/>
          </a:p>
        </p:txBody>
      </p:sp>
    </p:spTree>
    <p:extLst>
      <p:ext uri="{BB962C8B-B14F-4D97-AF65-F5344CB8AC3E}">
        <p14:creationId xmlns:p14="http://schemas.microsoft.com/office/powerpoint/2010/main" val="115919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1417476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16871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387886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14290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256686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2128112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4029397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1561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259048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388545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FC8BAE8-EF56-40BB-A91E-F0C2408761C7}" type="datetimeFigureOut">
              <a:rPr kumimoji="1" lang="ja-JP" altLang="en-US" smtClean="0"/>
              <a:t>2018/2/22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119990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C8BAE8-EF56-40BB-A91E-F0C2408761C7}" type="datetimeFigureOut">
              <a:rPr kumimoji="1" lang="ja-JP" altLang="en-US" smtClean="0"/>
              <a:t>2018/2/22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6C452-3C50-4AE4-82C3-5A47AF8E7257}" type="slidenum">
              <a:rPr kumimoji="1" lang="ja-JP" altLang="en-US" smtClean="0"/>
              <a:t>‹#›</a:t>
            </a:fld>
            <a:endParaRPr kumimoji="1" lang="ja-JP" altLang="en-US"/>
          </a:p>
        </p:txBody>
      </p:sp>
    </p:spTree>
    <p:extLst>
      <p:ext uri="{BB962C8B-B14F-4D97-AF65-F5344CB8AC3E}">
        <p14:creationId xmlns:p14="http://schemas.microsoft.com/office/powerpoint/2010/main" val="8551260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33271" y="976646"/>
            <a:ext cx="7522005" cy="1790700"/>
          </a:xfrm>
        </p:spPr>
        <p:txBody>
          <a:bodyPr>
            <a:normAutofit fontScale="90000"/>
          </a:bodyPr>
          <a:lstStyle/>
          <a:p>
            <a:r>
              <a:rPr lang="ja-JP" altLang="en-US" sz="3200" dirty="0">
                <a:latin typeface="+mn-lt"/>
              </a:rPr>
              <a:t>地磁気方位センサと地図情報を</a:t>
            </a:r>
            <a:r>
              <a:rPr lang="ja-JP" altLang="en-US" sz="3200" dirty="0" smtClean="0">
                <a:latin typeface="+mn-lt"/>
              </a:rPr>
              <a:t>用いる</a:t>
            </a:r>
            <a:r>
              <a:rPr lang="en-US" altLang="ja-JP" sz="3200" dirty="0" smtClean="0">
                <a:latin typeface="+mn-lt"/>
              </a:rPr>
              <a:t/>
            </a:r>
            <a:br>
              <a:rPr lang="en-US" altLang="ja-JP" sz="3200" dirty="0" smtClean="0">
                <a:latin typeface="+mn-lt"/>
              </a:rPr>
            </a:br>
            <a:r>
              <a:rPr lang="ja-JP" altLang="en-US" sz="3200" dirty="0" smtClean="0">
                <a:latin typeface="+mn-lt"/>
              </a:rPr>
              <a:t>パーティクルフィルタ</a:t>
            </a:r>
            <a:r>
              <a:rPr lang="ja-JP" altLang="en-US" sz="3200" dirty="0">
                <a:latin typeface="+mn-lt"/>
              </a:rPr>
              <a:t>に</a:t>
            </a:r>
            <a:r>
              <a:rPr lang="ja-JP" altLang="en-US" sz="3200" dirty="0" smtClean="0">
                <a:latin typeface="+mn-lt"/>
              </a:rPr>
              <a:t>よる</a:t>
            </a:r>
            <a:r>
              <a:rPr lang="en-US" altLang="ja-JP" sz="3200" dirty="0" smtClean="0">
                <a:latin typeface="+mn-lt"/>
              </a:rPr>
              <a:t/>
            </a:r>
            <a:br>
              <a:rPr lang="en-US" altLang="ja-JP" sz="3200" dirty="0" smtClean="0">
                <a:latin typeface="+mn-lt"/>
              </a:rPr>
            </a:br>
            <a:r>
              <a:rPr lang="ja-JP" altLang="en-US" sz="3200" dirty="0" smtClean="0">
                <a:latin typeface="+mn-lt"/>
              </a:rPr>
              <a:t>屋外</a:t>
            </a:r>
            <a:r>
              <a:rPr lang="ja-JP" altLang="en-US" sz="3200" dirty="0">
                <a:latin typeface="+mn-lt"/>
              </a:rPr>
              <a:t>移動ロボットの自己姿勢推定結果の修正</a:t>
            </a:r>
          </a:p>
        </p:txBody>
      </p:sp>
      <p:sp>
        <p:nvSpPr>
          <p:cNvPr id="5" name="テキスト ボックス 4"/>
          <p:cNvSpPr txBox="1"/>
          <p:nvPr/>
        </p:nvSpPr>
        <p:spPr>
          <a:xfrm>
            <a:off x="2562447" y="4916134"/>
            <a:ext cx="6368902" cy="1384995"/>
          </a:xfrm>
          <a:prstGeom prst="rect">
            <a:avLst/>
          </a:prstGeom>
          <a:noFill/>
        </p:spPr>
        <p:txBody>
          <a:bodyPr wrap="square" rtlCol="0">
            <a:spAutoFit/>
          </a:bodyPr>
          <a:lstStyle/>
          <a:p>
            <a:pPr algn="r"/>
            <a:r>
              <a:rPr lang="ja-JP" altLang="en-US" sz="2800" dirty="0"/>
              <a:t>九州工業</a:t>
            </a:r>
            <a:r>
              <a:rPr lang="ja-JP" altLang="en-US" sz="2800" dirty="0" smtClean="0"/>
              <a:t>大学</a:t>
            </a:r>
            <a:r>
              <a:rPr lang="ja-JP" altLang="en-US" sz="2800" dirty="0"/>
              <a:t>　</a:t>
            </a:r>
            <a:r>
              <a:rPr lang="ja-JP" altLang="en-US" sz="2800" dirty="0" smtClean="0"/>
              <a:t>工学部</a:t>
            </a:r>
            <a:endParaRPr lang="en-US" altLang="ja-JP" sz="2800" dirty="0"/>
          </a:p>
          <a:p>
            <a:pPr algn="r"/>
            <a:r>
              <a:rPr kumimoji="1" lang="ja-JP" altLang="en-US" sz="2800" dirty="0" smtClean="0"/>
              <a:t>機械知能工学科</a:t>
            </a:r>
            <a:r>
              <a:rPr kumimoji="1" lang="ja-JP" altLang="en-US" sz="2800" dirty="0"/>
              <a:t>　知能制御工学コース</a:t>
            </a:r>
            <a:endParaRPr kumimoji="1" lang="en-US" altLang="ja-JP" sz="2800" dirty="0"/>
          </a:p>
          <a:p>
            <a:pPr algn="r"/>
            <a:r>
              <a:rPr lang="ja-JP" altLang="en-US" sz="2800" dirty="0"/>
              <a:t>黒木研究室　</a:t>
            </a:r>
            <a:r>
              <a:rPr lang="ja-JP" altLang="en-US" sz="2800" dirty="0" smtClean="0"/>
              <a:t>学部</a:t>
            </a:r>
            <a:r>
              <a:rPr lang="en-US" altLang="ja-JP" sz="2800" dirty="0" smtClean="0"/>
              <a:t>4</a:t>
            </a:r>
            <a:r>
              <a:rPr lang="ja-JP" altLang="en-US" sz="2800" dirty="0" smtClean="0"/>
              <a:t>年</a:t>
            </a:r>
            <a:r>
              <a:rPr lang="ja-JP" altLang="en-US" sz="2800" dirty="0"/>
              <a:t>　</a:t>
            </a:r>
            <a:r>
              <a:rPr lang="ja-JP" altLang="en-US" sz="2800" dirty="0" smtClean="0"/>
              <a:t>遠藤　光</a:t>
            </a:r>
            <a:endParaRPr lang="en-US" altLang="ja-JP" sz="2800" dirty="0"/>
          </a:p>
        </p:txBody>
      </p:sp>
    </p:spTree>
    <p:extLst>
      <p:ext uri="{BB962C8B-B14F-4D97-AF65-F5344CB8AC3E}">
        <p14:creationId xmlns:p14="http://schemas.microsoft.com/office/powerpoint/2010/main" val="856095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r>
              <a:rPr kumimoji="1" lang="en-US" altLang="ja-JP" sz="3200" dirty="0" smtClean="0"/>
              <a:t>(</a:t>
            </a:r>
            <a:r>
              <a:rPr kumimoji="1" lang="ja-JP" altLang="en-US" sz="3200" dirty="0" smtClean="0"/>
              <a:t>リサンプリング処理</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121" name="テキスト ボックス 120"/>
              <p:cNvSpPr txBox="1"/>
              <p:nvPr/>
            </p:nvSpPr>
            <p:spPr>
              <a:xfrm>
                <a:off x="4666177" y="2554947"/>
                <a:ext cx="3597588" cy="1401666"/>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Sup>
                        <m:sSubSupPr>
                          <m:ctrlPr>
                            <a:rPr kumimoji="0" lang="en-US" altLang="ja-JP"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a:rPr>
                          </m:ctrlPr>
                        </m:sSubSupPr>
                        <m:e>
                          <m:r>
                            <a:rPr lang="en-US" altLang="ja-JP" sz="2400" i="1">
                              <a:solidFill>
                                <a:schemeClr val="tx1"/>
                              </a:solidFill>
                              <a:latin typeface="Cambria Math" panose="02040503050406030204" pitchFamily="18" charset="0"/>
                              <a:ea typeface="Cambria Math"/>
                            </a:rPr>
                            <m:t>𝑁</m:t>
                          </m:r>
                        </m:e>
                        <m:sub>
                          <m:r>
                            <a:rPr lang="en-US" altLang="ja-JP" sz="2400" i="1">
                              <a:solidFill>
                                <a:schemeClr val="tx1"/>
                              </a:solidFill>
                              <a:latin typeface="Cambria Math" panose="02040503050406030204" pitchFamily="18" charset="0"/>
                              <a:ea typeface="Cambria Math"/>
                            </a:rPr>
                            <m:t>𝑒𝑠𝑠</m:t>
                          </m:r>
                        </m:sub>
                        <m:sup/>
                      </m:sSubSup>
                      <m:r>
                        <a:rPr kumimoji="0" lang="en-US" altLang="ja-JP" sz="2400" b="0" i="1" u="none" strike="noStrike" kern="0" cap="none" spc="0" normalizeH="0" baseline="0" noProof="0" smtClean="0">
                          <a:ln>
                            <a:noFill/>
                          </a:ln>
                          <a:solidFill>
                            <a:schemeClr val="tx1"/>
                          </a:solidFill>
                          <a:effectLst/>
                          <a:uLnTx/>
                          <a:uFillTx/>
                          <a:latin typeface="Cambria Math"/>
                          <a:ea typeface="Cambria Math"/>
                        </a:rPr>
                        <m:t>=</m:t>
                      </m:r>
                      <m:sSubSup>
                        <m:sSubSupPr>
                          <m:ctrlPr>
                            <a:rPr lang="en-US" altLang="ja-JP" sz="2400" i="1">
                              <a:solidFill>
                                <a:schemeClr val="tx1"/>
                              </a:solidFill>
                              <a:latin typeface="Cambria Math" panose="02040503050406030204" pitchFamily="18" charset="0"/>
                            </a:rPr>
                          </m:ctrlPr>
                        </m:sSubSupPr>
                        <m:e>
                          <m:d>
                            <m:dPr>
                              <m:ctrlPr>
                                <a:rPr lang="en-US" altLang="ja-JP" sz="2400" i="1">
                                  <a:solidFill>
                                    <a:schemeClr val="tx1"/>
                                  </a:solidFill>
                                  <a:latin typeface="Cambria Math" panose="02040503050406030204" pitchFamily="18" charset="0"/>
                                  <a:ea typeface="Cambria Math"/>
                                </a:rPr>
                              </m:ctrlPr>
                            </m:dPr>
                            <m:e>
                              <m:nary>
                                <m:naryPr>
                                  <m:chr m:val="∑"/>
                                  <m:ctrlPr>
                                    <a:rPr lang="pt-BR" altLang="ja-JP" sz="2400" i="1">
                                      <a:solidFill>
                                        <a:schemeClr val="tx1"/>
                                      </a:solidFill>
                                      <a:latin typeface="Cambria Math" panose="02040503050406030204" pitchFamily="18" charset="0"/>
                                      <a:ea typeface="Cambria Math"/>
                                    </a:rPr>
                                  </m:ctrlPr>
                                </m:naryPr>
                                <m:sub>
                                  <m:r>
                                    <m:rPr>
                                      <m:brk m:alnAt="23"/>
                                    </m:rPr>
                                    <a:rPr lang="en-US" altLang="ja-JP" sz="2400" i="1">
                                      <a:solidFill>
                                        <a:schemeClr val="tx1"/>
                                      </a:solidFill>
                                      <a:latin typeface="Cambria Math" panose="02040503050406030204" pitchFamily="18" charset="0"/>
                                      <a:ea typeface="Cambria Math"/>
                                    </a:rPr>
                                    <m:t>𝑚</m:t>
                                  </m:r>
                                </m:sub>
                                <m:sup/>
                                <m:e>
                                  <m:sSubSup>
                                    <m:sSubSupPr>
                                      <m:ctrlPr>
                                        <a:rPr lang="en-US" altLang="ja-JP" sz="2400" i="1">
                                          <a:solidFill>
                                            <a:schemeClr val="tx1"/>
                                          </a:solidFill>
                                          <a:latin typeface="Cambria Math" panose="02040503050406030204" pitchFamily="18" charset="0"/>
                                          <a:ea typeface="Cambria Math"/>
                                        </a:rPr>
                                      </m:ctrlPr>
                                    </m:sSubSupPr>
                                    <m:e>
                                      <m:d>
                                        <m:dPr>
                                          <m:ctrlPr>
                                            <a:rPr lang="pt-BR" altLang="ja-JP" sz="2400" i="1">
                                              <a:solidFill>
                                                <a:schemeClr val="tx1"/>
                                              </a:solidFill>
                                              <a:latin typeface="Cambria Math" panose="02040503050406030204" pitchFamily="18" charset="0"/>
                                              <a:ea typeface="Cambria Math"/>
                                            </a:rPr>
                                          </m:ctrlPr>
                                        </m:dPr>
                                        <m:e>
                                          <m:sSubSup>
                                            <m:sSubSupPr>
                                              <m:ctrlPr>
                                                <a:rPr lang="en-US" altLang="ja-JP" sz="2400" i="1">
                                                  <a:solidFill>
                                                    <a:schemeClr val="tx1"/>
                                                  </a:solidFill>
                                                  <a:latin typeface="Cambria Math" panose="02040503050406030204" pitchFamily="18" charset="0"/>
                                                  <a:ea typeface="Cambria Math"/>
                                                </a:rPr>
                                              </m:ctrlPr>
                                            </m:sSubSupPr>
                                            <m:e>
                                              <m:r>
                                                <a:rPr lang="en-US" altLang="ja-JP" sz="2400" i="1">
                                                  <a:solidFill>
                                                    <a:schemeClr val="tx1"/>
                                                  </a:solidFill>
                                                  <a:latin typeface="Cambria Math" panose="02040503050406030204" pitchFamily="18" charset="0"/>
                                                  <a:ea typeface="Cambria Math"/>
                                                </a:rPr>
                                                <m:t>𝑤</m:t>
                                              </m:r>
                                            </m:e>
                                            <m:sub>
                                              <m:r>
                                                <a:rPr lang="en-US" altLang="ja-JP" sz="2400" i="1">
                                                  <a:solidFill>
                                                    <a:schemeClr val="tx1"/>
                                                  </a:solidFill>
                                                  <a:latin typeface="Cambria Math"/>
                                                  <a:ea typeface="Cambria Math"/>
                                                </a:rPr>
                                                <m:t>𝑘</m:t>
                                              </m:r>
                                            </m:sub>
                                            <m:sup>
                                              <m:r>
                                                <a:rPr lang="ja-JP" altLang="en-US" sz="2400" i="1">
                                                  <a:solidFill>
                                                    <a:schemeClr val="tx1"/>
                                                  </a:solidFill>
                                                  <a:latin typeface="Cambria Math" panose="02040503050406030204" pitchFamily="18" charset="0"/>
                                                  <a:ea typeface="Cambria Math"/>
                                                </a:rPr>
                                                <m:t> </m:t>
                                              </m:r>
                                              <m:r>
                                                <a:rPr lang="en-US" altLang="ja-JP" sz="2400" i="1">
                                                  <a:solidFill>
                                                    <a:schemeClr val="tx1"/>
                                                  </a:solidFill>
                                                  <a:latin typeface="Cambria Math" panose="02040503050406030204" pitchFamily="18" charset="0"/>
                                                  <a:ea typeface="Cambria Math"/>
                                                </a:rPr>
                                                <m:t>[</m:t>
                                              </m:r>
                                              <m:r>
                                                <a:rPr lang="en-US" altLang="ja-JP" sz="2400" i="1">
                                                  <a:solidFill>
                                                    <a:schemeClr val="tx1"/>
                                                  </a:solidFill>
                                                  <a:latin typeface="Cambria Math" panose="02040503050406030204" pitchFamily="18" charset="0"/>
                                                  <a:ea typeface="Cambria Math"/>
                                                </a:rPr>
                                                <m:t>𝑚</m:t>
                                              </m:r>
                                              <m:r>
                                                <a:rPr lang="en-US" altLang="ja-JP" sz="2400" i="1">
                                                  <a:solidFill>
                                                    <a:schemeClr val="tx1"/>
                                                  </a:solidFill>
                                                  <a:latin typeface="Cambria Math" panose="02040503050406030204" pitchFamily="18" charset="0"/>
                                                  <a:ea typeface="Cambria Math"/>
                                                </a:rPr>
                                                <m:t>]</m:t>
                                              </m:r>
                                            </m:sup>
                                          </m:sSubSup>
                                        </m:e>
                                      </m:d>
                                    </m:e>
                                    <m:sub/>
                                    <m:sup>
                                      <m:r>
                                        <a:rPr lang="en-US" altLang="ja-JP" sz="2400" i="1">
                                          <a:solidFill>
                                            <a:schemeClr val="tx1"/>
                                          </a:solidFill>
                                          <a:latin typeface="Cambria Math" panose="02040503050406030204" pitchFamily="18" charset="0"/>
                                          <a:ea typeface="Cambria Math"/>
                                        </a:rPr>
                                        <m:t>2</m:t>
                                      </m:r>
                                    </m:sup>
                                  </m:sSubSup>
                                </m:e>
                              </m:nary>
                            </m:e>
                          </m:d>
                        </m:e>
                        <m:sub/>
                        <m:sup>
                          <m:r>
                            <a:rPr lang="en-US" altLang="ja-JP" sz="2400" b="0" i="1" smtClean="0">
                              <a:solidFill>
                                <a:schemeClr val="tx1"/>
                              </a:solidFill>
                              <a:latin typeface="Cambria Math" panose="02040503050406030204" pitchFamily="18" charset="0"/>
                            </a:rPr>
                            <m:t>−1</m:t>
                          </m:r>
                        </m:sup>
                      </m:sSubSup>
                    </m:oMath>
                  </m:oMathPara>
                </a14:m>
                <a:endParaRPr kumimoji="0" lang="en-US" altLang="ja-JP" sz="2400" i="1" u="none" strike="noStrike" kern="0" cap="none" spc="0" normalizeH="0" baseline="0" noProof="0" dirty="0" smtClean="0">
                  <a:ln>
                    <a:noFill/>
                  </a:ln>
                  <a:solidFill>
                    <a:prstClr val="white"/>
                  </a:solidFill>
                  <a:effectLst/>
                  <a:uLnTx/>
                  <a:uFillTx/>
                </a:endParaRPr>
              </a:p>
            </p:txBody>
          </p:sp>
        </mc:Choice>
        <mc:Fallback xmlns="">
          <p:sp>
            <p:nvSpPr>
              <p:cNvPr id="121" name="テキスト ボックス 120"/>
              <p:cNvSpPr txBox="1">
                <a:spLocks noRot="1" noChangeAspect="1" noMove="1" noResize="1" noEditPoints="1" noAdjustHandles="1" noChangeArrowheads="1" noChangeShapeType="1" noTextEdit="1"/>
              </p:cNvSpPr>
              <p:nvPr/>
            </p:nvSpPr>
            <p:spPr>
              <a:xfrm>
                <a:off x="4666177" y="2554947"/>
                <a:ext cx="3597588" cy="1401666"/>
              </a:xfrm>
              <a:prstGeom prst="rect">
                <a:avLst/>
              </a:prstGeom>
              <a:blipFill rotWithShape="0">
                <a:blip r:embed="rId3"/>
                <a:stretch>
                  <a:fillRect/>
                </a:stretch>
              </a:blipFill>
            </p:spPr>
            <p:txBody>
              <a:bodyPr/>
              <a:lstStyle/>
              <a:p>
                <a:r>
                  <a:rPr lang="ja-JP" altLang="en-US">
                    <a:noFill/>
                  </a:rPr>
                  <a:t> </a:t>
                </a:r>
              </a:p>
            </p:txBody>
          </p:sp>
        </mc:Fallback>
      </mc:AlternateContent>
      <p:sp>
        <p:nvSpPr>
          <p:cNvPr id="124" name="テキスト ボックス 123"/>
          <p:cNvSpPr txBox="1"/>
          <p:nvPr/>
        </p:nvSpPr>
        <p:spPr>
          <a:xfrm>
            <a:off x="4906949" y="4006252"/>
            <a:ext cx="306210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ja-JP" altLang="en-US" sz="2400" i="0" u="none" strike="noStrike" cap="none" spc="0" normalizeH="0" baseline="0" dirty="0" smtClean="0">
                <a:ln>
                  <a:noFill/>
                </a:ln>
                <a:effectLst/>
                <a:uFillTx/>
                <a:latin typeface="+mj-lt"/>
                <a:ea typeface="+mj-ea"/>
                <a:cs typeface="+mj-cs"/>
                <a:sym typeface="Calibri"/>
              </a:rPr>
              <a:t>（有効サンプルサイズ）</a:t>
            </a:r>
            <a:endParaRPr kumimoji="0" lang="ja-JP" altLang="en-US" sz="2400" i="0" u="none" strike="noStrike" cap="none" spc="0" normalizeH="0" baseline="0" dirty="0">
              <a:ln>
                <a:noFill/>
              </a:ln>
              <a:effectLst/>
              <a:uFillTx/>
              <a:latin typeface="+mj-lt"/>
              <a:ea typeface="+mj-ea"/>
              <a:cs typeface="+mj-cs"/>
              <a:sym typeface="Calibri"/>
            </a:endParaRPr>
          </a:p>
        </p:txBody>
      </p:sp>
      <p:grpSp>
        <p:nvGrpSpPr>
          <p:cNvPr id="28" name="グループ化 27"/>
          <p:cNvGrpSpPr/>
          <p:nvPr/>
        </p:nvGrpSpPr>
        <p:grpSpPr>
          <a:xfrm>
            <a:off x="335244" y="1021031"/>
            <a:ext cx="3288126" cy="5372391"/>
            <a:chOff x="4524234" y="1196752"/>
            <a:chExt cx="3288126" cy="5372391"/>
          </a:xfrm>
          <a:solidFill>
            <a:schemeClr val="bg1"/>
          </a:solidFill>
        </p:grpSpPr>
        <p:cxnSp>
          <p:nvCxnSpPr>
            <p:cNvPr id="29" name="直線矢印コネクタ 28"/>
            <p:cNvCxnSpPr>
              <a:stCxn id="30" idx="2"/>
              <a:endCxn id="38" idx="0"/>
            </p:cNvCxnSpPr>
            <p:nvPr/>
          </p:nvCxnSpPr>
          <p:spPr bwMode="auto">
            <a:xfrm>
              <a:off x="6050346" y="1457918"/>
              <a:ext cx="11956" cy="458914"/>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角丸四角形 29"/>
            <p:cNvSpPr/>
            <p:nvPr/>
          </p:nvSpPr>
          <p:spPr>
            <a:xfrm>
              <a:off x="5607703" y="1196752"/>
              <a:ext cx="885286" cy="26116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START</a:t>
              </a:r>
              <a:endParaRPr kumimoji="1" lang="ja-JP" altLang="en-US" sz="2000" dirty="0">
                <a:solidFill>
                  <a:schemeClr val="tx1"/>
                </a:solidFill>
              </a:endParaRPr>
            </a:p>
          </p:txBody>
        </p:sp>
        <p:sp>
          <p:nvSpPr>
            <p:cNvPr id="31" name="正方形/長方形 30"/>
            <p:cNvSpPr/>
            <p:nvPr/>
          </p:nvSpPr>
          <p:spPr>
            <a:xfrm>
              <a:off x="5325977" y="493154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尤度の計算</a:t>
              </a:r>
              <a:endParaRPr kumimoji="1" lang="ja-JP" altLang="en-US" sz="2000" dirty="0">
                <a:solidFill>
                  <a:schemeClr val="tx1"/>
                </a:solidFill>
              </a:endParaRPr>
            </a:p>
          </p:txBody>
        </p:sp>
        <p:sp>
          <p:nvSpPr>
            <p:cNvPr id="32" name="正方形/長方形 31"/>
            <p:cNvSpPr/>
            <p:nvPr/>
          </p:nvSpPr>
          <p:spPr>
            <a:xfrm>
              <a:off x="5318690" y="419221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姿勢</a:t>
              </a:r>
              <a:r>
                <a:rPr lang="ja-JP" altLang="en-US" sz="2000" dirty="0" smtClean="0">
                  <a:solidFill>
                    <a:schemeClr val="tx1"/>
                  </a:solidFill>
                </a:rPr>
                <a:t>の予測</a:t>
              </a:r>
              <a:endParaRPr kumimoji="1" lang="ja-JP" altLang="en-US" sz="2000" dirty="0">
                <a:solidFill>
                  <a:schemeClr val="tx1"/>
                </a:solidFill>
              </a:endParaRPr>
            </a:p>
          </p:txBody>
        </p:sp>
        <p:sp>
          <p:nvSpPr>
            <p:cNvPr id="33" name="フローチャート : 代替処理 114"/>
            <p:cNvSpPr/>
            <p:nvPr/>
          </p:nvSpPr>
          <p:spPr>
            <a:xfrm>
              <a:off x="5680995" y="6309320"/>
              <a:ext cx="755703" cy="259823"/>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END</a:t>
              </a:r>
              <a:endParaRPr kumimoji="1" lang="ja-JP" altLang="en-US" sz="2000" dirty="0">
                <a:solidFill>
                  <a:schemeClr val="tx1"/>
                </a:solidFill>
              </a:endParaRPr>
            </a:p>
          </p:txBody>
        </p:sp>
        <p:cxnSp>
          <p:nvCxnSpPr>
            <p:cNvPr id="34" name="直線コネクタ 33"/>
            <p:cNvCxnSpPr/>
            <p:nvPr/>
          </p:nvCxnSpPr>
          <p:spPr>
            <a:xfrm flipV="1">
              <a:off x="4524234" y="2409601"/>
              <a:ext cx="0" cy="3414569"/>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bwMode="auto">
            <a:xfrm>
              <a:off x="4524234" y="2420888"/>
              <a:ext cx="1494175"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p:cNvSpPr/>
            <p:nvPr/>
          </p:nvSpPr>
          <p:spPr>
            <a:xfrm>
              <a:off x="4952242" y="5651009"/>
              <a:ext cx="2323506" cy="306594"/>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リサンプリング処理</a:t>
              </a:r>
              <a:endParaRPr lang="ja-JP" altLang="en-US" sz="2000" dirty="0">
                <a:solidFill>
                  <a:schemeClr val="tx1"/>
                </a:solidFill>
                <a:latin typeface="+mn-ea"/>
              </a:endParaRPr>
            </a:p>
          </p:txBody>
        </p:sp>
        <p:cxnSp>
          <p:nvCxnSpPr>
            <p:cNvPr id="37" name="直線コネクタ 36"/>
            <p:cNvCxnSpPr>
              <a:stCxn id="36" idx="1"/>
            </p:cNvCxnSpPr>
            <p:nvPr/>
          </p:nvCxnSpPr>
          <p:spPr>
            <a:xfrm flipH="1">
              <a:off x="4524234" y="5804306"/>
              <a:ext cx="428008"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4627412" y="1916832"/>
              <a:ext cx="2869780" cy="3204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初期パーティクル</a:t>
              </a:r>
              <a:r>
                <a:rPr lang="ja-JP" altLang="en-US" sz="2000" dirty="0" smtClean="0">
                  <a:solidFill>
                    <a:schemeClr val="tx1"/>
                  </a:solidFill>
                </a:rPr>
                <a:t>の</a:t>
              </a:r>
              <a:r>
                <a:rPr lang="ja-JP" altLang="en-US" sz="2000" dirty="0">
                  <a:solidFill>
                    <a:schemeClr val="tx1"/>
                  </a:solidFill>
                </a:rPr>
                <a:t>決定</a:t>
              </a:r>
              <a:endParaRPr kumimoji="1" lang="ja-JP" altLang="en-US" sz="2000" dirty="0">
                <a:solidFill>
                  <a:schemeClr val="tx1"/>
                </a:solidFill>
              </a:endParaRPr>
            </a:p>
          </p:txBody>
        </p:sp>
        <p:cxnSp>
          <p:nvCxnSpPr>
            <p:cNvPr id="39" name="直線コネクタ 38"/>
            <p:cNvCxnSpPr>
              <a:endCxn id="42" idx="3"/>
            </p:cNvCxnSpPr>
            <p:nvPr/>
          </p:nvCxnSpPr>
          <p:spPr>
            <a:xfrm flipH="1">
              <a:off x="7393842" y="3191490"/>
              <a:ext cx="407826"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6135334" y="3717032"/>
              <a:ext cx="457882" cy="338554"/>
            </a:xfrm>
            <a:prstGeom prst="rect">
              <a:avLst/>
            </a:prstGeom>
            <a:grpFill/>
            <a:ln>
              <a:noFill/>
            </a:ln>
          </p:spPr>
          <p:txBody>
            <a:bodyPr wrap="none" rtlCol="0">
              <a:spAutoFit/>
            </a:bodyPr>
            <a:lstStyle/>
            <a:p>
              <a:r>
                <a:rPr kumimoji="1" lang="en-US" altLang="ja-JP" sz="1600" dirty="0" smtClean="0"/>
                <a:t>yes</a:t>
              </a:r>
              <a:endParaRPr kumimoji="1" lang="ja-JP" altLang="en-US" sz="1600" dirty="0"/>
            </a:p>
          </p:txBody>
        </p:sp>
        <p:sp>
          <p:nvSpPr>
            <p:cNvPr id="41" name="テキスト ボックス 40"/>
            <p:cNvSpPr txBox="1"/>
            <p:nvPr/>
          </p:nvSpPr>
          <p:spPr>
            <a:xfrm>
              <a:off x="7383282" y="2802414"/>
              <a:ext cx="401072" cy="338554"/>
            </a:xfrm>
            <a:prstGeom prst="rect">
              <a:avLst/>
            </a:prstGeom>
            <a:grpFill/>
            <a:ln>
              <a:noFill/>
            </a:ln>
          </p:spPr>
          <p:txBody>
            <a:bodyPr wrap="none" rtlCol="0">
              <a:spAutoFit/>
            </a:bodyPr>
            <a:lstStyle/>
            <a:p>
              <a:r>
                <a:rPr kumimoji="1" lang="en-US" altLang="ja-JP" sz="1600" dirty="0" smtClean="0"/>
                <a:t>no</a:t>
              </a:r>
              <a:endParaRPr kumimoji="1" lang="ja-JP" altLang="en-US" sz="1600" dirty="0"/>
            </a:p>
          </p:txBody>
        </p:sp>
        <p:sp>
          <p:nvSpPr>
            <p:cNvPr id="42" name="フローチャート : 判断 123"/>
            <p:cNvSpPr/>
            <p:nvPr/>
          </p:nvSpPr>
          <p:spPr>
            <a:xfrm>
              <a:off x="4748693" y="2675752"/>
              <a:ext cx="2645149" cy="1031476"/>
            </a:xfrm>
            <a:prstGeom prst="flowChartDecis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5220240" y="2937138"/>
              <a:ext cx="1542410" cy="707886"/>
            </a:xfrm>
            <a:prstGeom prst="rect">
              <a:avLst/>
            </a:prstGeom>
            <a:noFill/>
            <a:ln>
              <a:noFill/>
            </a:ln>
          </p:spPr>
          <p:txBody>
            <a:bodyPr wrap="none" rtlCol="0">
              <a:spAutoFit/>
            </a:bodyPr>
            <a:lstStyle/>
            <a:p>
              <a:r>
                <a:rPr lang="en-US" altLang="ja-JP" sz="2000" dirty="0" smtClean="0"/>
                <a:t>3</a:t>
              </a:r>
              <a:r>
                <a:rPr lang="ja-JP" altLang="en-US" sz="2000" dirty="0" smtClean="0"/>
                <a:t>次元データ</a:t>
              </a:r>
              <a:endParaRPr kumimoji="1" lang="en-US" altLang="ja-JP" sz="2000" dirty="0" smtClean="0"/>
            </a:p>
            <a:p>
              <a:r>
                <a:rPr lang="en-US" altLang="ja-JP" sz="2000" dirty="0"/>
                <a:t> </a:t>
              </a:r>
              <a:r>
                <a:rPr lang="en-US" altLang="ja-JP" sz="2000" dirty="0" smtClean="0"/>
                <a:t>    </a:t>
              </a:r>
              <a:r>
                <a:rPr kumimoji="1" lang="ja-JP" altLang="en-US" sz="2000" dirty="0" smtClean="0"/>
                <a:t>の取得</a:t>
              </a:r>
              <a:endParaRPr kumimoji="1" lang="ja-JP" altLang="en-US" sz="2000" dirty="0"/>
            </a:p>
          </p:txBody>
        </p:sp>
        <p:cxnSp>
          <p:nvCxnSpPr>
            <p:cNvPr id="44" name="直線矢印コネクタ 43"/>
            <p:cNvCxnSpPr>
              <a:stCxn id="38" idx="2"/>
              <a:endCxn id="42" idx="0"/>
            </p:cNvCxnSpPr>
            <p:nvPr/>
          </p:nvCxnSpPr>
          <p:spPr bwMode="auto">
            <a:xfrm>
              <a:off x="6062302" y="2237324"/>
              <a:ext cx="8966" cy="438428"/>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42" idx="2"/>
            </p:cNvCxnSpPr>
            <p:nvPr/>
          </p:nvCxnSpPr>
          <p:spPr bwMode="auto">
            <a:xfrm flipH="1">
              <a:off x="6063158" y="3707228"/>
              <a:ext cx="8110" cy="474745"/>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bwMode="auto">
            <a:xfrm rot="60000">
              <a:off x="6053900" y="450919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bwMode="auto">
            <a:xfrm rot="60000">
              <a:off x="6054171" y="524852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7784354" y="3191490"/>
              <a:ext cx="0" cy="3247741"/>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bwMode="auto">
            <a:xfrm flipH="1">
              <a:off x="6472770" y="6431982"/>
              <a:ext cx="1339590"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0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0" y="0"/>
            <a:ext cx="9144000" cy="994172"/>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a:latin typeface="+mj-ea"/>
              </a:rPr>
              <a:t>地磁気方位センサの信頼度</a:t>
            </a:r>
          </a:p>
        </p:txBody>
      </p:sp>
      <p:grpSp>
        <p:nvGrpSpPr>
          <p:cNvPr id="17" name="グループ化 16"/>
          <p:cNvGrpSpPr/>
          <p:nvPr/>
        </p:nvGrpSpPr>
        <p:grpSpPr>
          <a:xfrm>
            <a:off x="158067" y="2321250"/>
            <a:ext cx="4190035" cy="3259652"/>
            <a:chOff x="2567424" y="1545834"/>
            <a:chExt cx="4700568" cy="3349300"/>
          </a:xfrm>
        </p:grpSpPr>
        <p:pic>
          <p:nvPicPr>
            <p:cNvPr id="18" name="図 17"/>
            <p:cNvPicPr>
              <a:picLocks noChangeAspect="1"/>
            </p:cNvPicPr>
            <p:nvPr/>
          </p:nvPicPr>
          <p:blipFill>
            <a:blip r:embed="rId3"/>
            <a:stretch>
              <a:fillRect/>
            </a:stretch>
          </p:blipFill>
          <p:spPr>
            <a:xfrm>
              <a:off x="2567424" y="1545834"/>
              <a:ext cx="4700568" cy="3349300"/>
            </a:xfrm>
            <a:prstGeom prst="rect">
              <a:avLst/>
            </a:prstGeom>
          </p:spPr>
        </p:pic>
        <p:sp>
          <p:nvSpPr>
            <p:cNvPr id="19" name="テキスト ボックス 18"/>
            <p:cNvSpPr txBox="1"/>
            <p:nvPr/>
          </p:nvSpPr>
          <p:spPr>
            <a:xfrm>
              <a:off x="4722783" y="3535410"/>
              <a:ext cx="389850" cy="338554"/>
            </a:xfrm>
            <a:prstGeom prst="rect">
              <a:avLst/>
            </a:prstGeom>
            <a:noFill/>
            <a:ln>
              <a:noFill/>
            </a:ln>
          </p:spPr>
          <p:txBody>
            <a:bodyPr wrap="none" rtlCol="0">
              <a:spAutoFit/>
            </a:bodyPr>
            <a:lstStyle/>
            <a:p>
              <a:r>
                <a:rPr lang="ja-JP" altLang="en-US" sz="1600" dirty="0" smtClean="0"/>
                <a:t>④</a:t>
              </a:r>
              <a:endParaRPr kumimoji="1" lang="ja-JP" altLang="en-US" sz="1600" dirty="0"/>
            </a:p>
          </p:txBody>
        </p:sp>
        <p:sp>
          <p:nvSpPr>
            <p:cNvPr id="20" name="テキスト ボックス 19"/>
            <p:cNvSpPr txBox="1"/>
            <p:nvPr/>
          </p:nvSpPr>
          <p:spPr>
            <a:xfrm>
              <a:off x="5563485" y="2978367"/>
              <a:ext cx="389850" cy="338554"/>
            </a:xfrm>
            <a:prstGeom prst="rect">
              <a:avLst/>
            </a:prstGeom>
            <a:noFill/>
            <a:ln>
              <a:noFill/>
            </a:ln>
          </p:spPr>
          <p:txBody>
            <a:bodyPr wrap="none" rtlCol="0">
              <a:spAutoFit/>
            </a:bodyPr>
            <a:lstStyle/>
            <a:p>
              <a:r>
                <a:rPr lang="ja-JP" altLang="en-US" sz="1600" dirty="0"/>
                <a:t>③</a:t>
              </a:r>
              <a:endParaRPr kumimoji="1" lang="ja-JP" altLang="en-US" sz="1600" dirty="0"/>
            </a:p>
          </p:txBody>
        </p:sp>
        <p:sp>
          <p:nvSpPr>
            <p:cNvPr id="21" name="テキスト ボックス 20"/>
            <p:cNvSpPr txBox="1"/>
            <p:nvPr/>
          </p:nvSpPr>
          <p:spPr>
            <a:xfrm>
              <a:off x="4527858" y="2514240"/>
              <a:ext cx="389850" cy="338554"/>
            </a:xfrm>
            <a:prstGeom prst="rect">
              <a:avLst/>
            </a:prstGeom>
            <a:noFill/>
            <a:ln>
              <a:noFill/>
            </a:ln>
          </p:spPr>
          <p:txBody>
            <a:bodyPr wrap="none" rtlCol="0">
              <a:spAutoFit/>
            </a:bodyPr>
            <a:lstStyle/>
            <a:p>
              <a:r>
                <a:rPr lang="ja-JP" altLang="en-US" sz="1600" dirty="0"/>
                <a:t>②</a:t>
              </a:r>
              <a:endParaRPr kumimoji="1" lang="ja-JP" altLang="en-US" sz="1600" dirty="0"/>
            </a:p>
          </p:txBody>
        </p:sp>
        <p:sp>
          <p:nvSpPr>
            <p:cNvPr id="22" name="テキスト ボックス 21"/>
            <p:cNvSpPr txBox="1"/>
            <p:nvPr/>
          </p:nvSpPr>
          <p:spPr>
            <a:xfrm>
              <a:off x="3460204" y="3147644"/>
              <a:ext cx="692818" cy="338554"/>
            </a:xfrm>
            <a:prstGeom prst="rect">
              <a:avLst/>
            </a:prstGeom>
            <a:noFill/>
            <a:ln>
              <a:noFill/>
            </a:ln>
          </p:spPr>
          <p:txBody>
            <a:bodyPr wrap="none" rtlCol="0">
              <a:spAutoFit/>
            </a:bodyPr>
            <a:lstStyle/>
            <a:p>
              <a:r>
                <a:rPr lang="ja-JP" altLang="en-US" sz="1600" dirty="0" smtClean="0"/>
                <a:t>①</a:t>
              </a:r>
              <a:r>
                <a:rPr lang="en-US" altLang="ja-JP" sz="1600" dirty="0" smtClean="0"/>
                <a:t>, </a:t>
              </a:r>
              <a:r>
                <a:rPr lang="ja-JP" altLang="en-US" sz="1600" dirty="0" smtClean="0"/>
                <a:t>⑤</a:t>
              </a:r>
              <a:endParaRPr kumimoji="1" lang="ja-JP" altLang="en-US" sz="1600" dirty="0"/>
            </a:p>
          </p:txBody>
        </p:sp>
      </p:grpSp>
      <p:grpSp>
        <p:nvGrpSpPr>
          <p:cNvPr id="14" name="グループ化 13"/>
          <p:cNvGrpSpPr/>
          <p:nvPr/>
        </p:nvGrpSpPr>
        <p:grpSpPr>
          <a:xfrm>
            <a:off x="4433503" y="2210766"/>
            <a:ext cx="4710497" cy="3260049"/>
            <a:chOff x="1547394" y="1760197"/>
            <a:chExt cx="6227177" cy="3807826"/>
          </a:xfrm>
        </p:grpSpPr>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671" y="1760197"/>
              <a:ext cx="6057900" cy="3638550"/>
            </a:xfrm>
            <a:prstGeom prst="rect">
              <a:avLst/>
            </a:prstGeom>
          </p:spPr>
        </p:pic>
        <p:sp>
          <p:nvSpPr>
            <p:cNvPr id="7" name="テキスト ボックス 6"/>
            <p:cNvSpPr txBox="1"/>
            <p:nvPr/>
          </p:nvSpPr>
          <p:spPr>
            <a:xfrm>
              <a:off x="2293585" y="1886131"/>
              <a:ext cx="389850" cy="338554"/>
            </a:xfrm>
            <a:prstGeom prst="rect">
              <a:avLst/>
            </a:prstGeom>
            <a:noFill/>
            <a:ln>
              <a:noFill/>
            </a:ln>
          </p:spPr>
          <p:txBody>
            <a:bodyPr wrap="none" rtlCol="0">
              <a:spAutoFit/>
            </a:bodyPr>
            <a:lstStyle/>
            <a:p>
              <a:r>
                <a:rPr kumimoji="1" lang="ja-JP" altLang="en-US" sz="1600" dirty="0" smtClean="0"/>
                <a:t>①</a:t>
              </a:r>
              <a:endParaRPr kumimoji="1" lang="ja-JP" altLang="en-US" sz="1600" dirty="0"/>
            </a:p>
          </p:txBody>
        </p:sp>
        <p:sp>
          <p:nvSpPr>
            <p:cNvPr id="8" name="テキスト ボックス 7"/>
            <p:cNvSpPr txBox="1"/>
            <p:nvPr/>
          </p:nvSpPr>
          <p:spPr>
            <a:xfrm>
              <a:off x="3464556" y="4017801"/>
              <a:ext cx="389850" cy="338554"/>
            </a:xfrm>
            <a:prstGeom prst="rect">
              <a:avLst/>
            </a:prstGeom>
            <a:noFill/>
            <a:ln>
              <a:noFill/>
            </a:ln>
          </p:spPr>
          <p:txBody>
            <a:bodyPr wrap="none" rtlCol="0">
              <a:spAutoFit/>
            </a:bodyPr>
            <a:lstStyle/>
            <a:p>
              <a:r>
                <a:rPr lang="ja-JP" altLang="en-US" sz="1600" dirty="0"/>
                <a:t>②</a:t>
              </a:r>
              <a:endParaRPr kumimoji="1" lang="ja-JP" altLang="en-US" sz="1600" dirty="0"/>
            </a:p>
          </p:txBody>
        </p:sp>
        <p:sp>
          <p:nvSpPr>
            <p:cNvPr id="9" name="テキスト ボックス 8"/>
            <p:cNvSpPr txBox="1"/>
            <p:nvPr/>
          </p:nvSpPr>
          <p:spPr>
            <a:xfrm>
              <a:off x="4550696" y="3093756"/>
              <a:ext cx="389850" cy="338554"/>
            </a:xfrm>
            <a:prstGeom prst="rect">
              <a:avLst/>
            </a:prstGeom>
            <a:noFill/>
            <a:ln>
              <a:noFill/>
            </a:ln>
          </p:spPr>
          <p:txBody>
            <a:bodyPr wrap="none" rtlCol="0">
              <a:spAutoFit/>
            </a:bodyPr>
            <a:lstStyle/>
            <a:p>
              <a:r>
                <a:rPr lang="ja-JP" altLang="en-US" sz="1600" dirty="0" smtClean="0"/>
                <a:t>③</a:t>
              </a:r>
              <a:endParaRPr kumimoji="1" lang="ja-JP" altLang="en-US" sz="1600" dirty="0"/>
            </a:p>
          </p:txBody>
        </p:sp>
        <p:sp>
          <p:nvSpPr>
            <p:cNvPr id="10" name="テキスト ボックス 9"/>
            <p:cNvSpPr txBox="1"/>
            <p:nvPr/>
          </p:nvSpPr>
          <p:spPr>
            <a:xfrm>
              <a:off x="5663795" y="2520803"/>
              <a:ext cx="389850" cy="338554"/>
            </a:xfrm>
            <a:prstGeom prst="rect">
              <a:avLst/>
            </a:prstGeom>
            <a:noFill/>
            <a:ln>
              <a:noFill/>
            </a:ln>
          </p:spPr>
          <p:txBody>
            <a:bodyPr wrap="none" rtlCol="0">
              <a:spAutoFit/>
            </a:bodyPr>
            <a:lstStyle/>
            <a:p>
              <a:r>
                <a:rPr lang="ja-JP" altLang="en-US" sz="1600" dirty="0"/>
                <a:t>④</a:t>
              </a:r>
              <a:endParaRPr kumimoji="1" lang="ja-JP" altLang="en-US" sz="1600" dirty="0"/>
            </a:p>
          </p:txBody>
        </p:sp>
        <p:sp>
          <p:nvSpPr>
            <p:cNvPr id="11" name="テキスト ボックス 10"/>
            <p:cNvSpPr txBox="1"/>
            <p:nvPr/>
          </p:nvSpPr>
          <p:spPr>
            <a:xfrm>
              <a:off x="6640484" y="2287441"/>
              <a:ext cx="389850" cy="338554"/>
            </a:xfrm>
            <a:prstGeom prst="rect">
              <a:avLst/>
            </a:prstGeom>
            <a:noFill/>
            <a:ln>
              <a:noFill/>
            </a:ln>
          </p:spPr>
          <p:txBody>
            <a:bodyPr wrap="none" rtlCol="0">
              <a:spAutoFit/>
            </a:bodyPr>
            <a:lstStyle/>
            <a:p>
              <a:r>
                <a:rPr lang="ja-JP" altLang="en-US" sz="1600" dirty="0" smtClean="0"/>
                <a:t>⑤</a:t>
              </a:r>
              <a:endParaRPr kumimoji="1" lang="ja-JP" altLang="en-US" sz="1600" dirty="0"/>
            </a:p>
          </p:txBody>
        </p:sp>
        <mc:AlternateContent xmlns:mc="http://schemas.openxmlformats.org/markup-compatibility/2006" xmlns:a14="http://schemas.microsoft.com/office/drawing/2010/main">
          <mc:Choice Requires="a14">
            <p:sp>
              <p:nvSpPr>
                <p:cNvPr id="5" name="テキスト ボックス 4"/>
                <p:cNvSpPr txBox="1"/>
                <p:nvPr/>
              </p:nvSpPr>
              <p:spPr>
                <a:xfrm rot="16200000">
                  <a:off x="1400751" y="3494832"/>
                  <a:ext cx="46256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100" i="1" smtClean="0">
                            <a:latin typeface="Cambria Math" panose="02040503050406030204" pitchFamily="18" charset="0"/>
                          </a:rPr>
                          <m:t>𝜃</m:t>
                        </m:r>
                        <m:r>
                          <a:rPr kumimoji="1" lang="en-US" altLang="ja-JP" sz="1100" b="0" i="0" smtClean="0">
                            <a:latin typeface="Cambria Math" panose="02040503050406030204" pitchFamily="18" charset="0"/>
                          </a:rPr>
                          <m:t> [</m:t>
                        </m:r>
                        <m:r>
                          <m:rPr>
                            <m:sty m:val="p"/>
                          </m:rPr>
                          <a:rPr kumimoji="1" lang="en-US" altLang="ja-JP" sz="1100" b="0" i="0" smtClean="0">
                            <a:latin typeface="Cambria Math" panose="02040503050406030204" pitchFamily="18" charset="0"/>
                          </a:rPr>
                          <m:t>deg</m:t>
                        </m:r>
                        <m:r>
                          <a:rPr kumimoji="1" lang="en-US" altLang="ja-JP" sz="1100" b="0" i="0" smtClean="0">
                            <a:latin typeface="Cambria Math" panose="02040503050406030204" pitchFamily="18" charset="0"/>
                          </a:rPr>
                          <m:t>]</m:t>
                        </m:r>
                      </m:oMath>
                    </m:oMathPara>
                  </a14:m>
                  <a:endParaRPr kumimoji="1" lang="ja-JP" altLang="en-US" sz="11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rot="16200000">
                  <a:off x="1400751" y="3494832"/>
                  <a:ext cx="462563" cy="169277"/>
                </a:xfrm>
                <a:prstGeom prst="rect">
                  <a:avLst/>
                </a:prstGeom>
                <a:blipFill rotWithShape="0">
                  <a:blip r:embed="rId5"/>
                  <a:stretch>
                    <a:fillRect t="-24615" r="-80952" b="-123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4745621" y="5398746"/>
                  <a:ext cx="542521" cy="169277"/>
                </a:xfrm>
                <a:prstGeom prst="rect">
                  <a:avLst/>
                </a:prstGeom>
                <a:noFill/>
              </p:spPr>
              <p:txBody>
                <a:bodyPr wrap="none" lIns="0" tIns="0" rIns="0" bIns="0" rtlCol="0">
                  <a:spAutoFit/>
                </a:bodyPr>
                <a:lstStyle/>
                <a:p>
                  <a:r>
                    <a:rPr kumimoji="1" lang="en-US" altLang="ja-JP" sz="1100" b="0" dirty="0" smtClean="0"/>
                    <a:t>t</a:t>
                  </a:r>
                  <a14:m>
                    <m:oMath xmlns:m="http://schemas.openxmlformats.org/officeDocument/2006/math">
                      <m:r>
                        <a:rPr kumimoji="1" lang="en-US" altLang="ja-JP" sz="1100" b="0" i="0" smtClean="0">
                          <a:latin typeface="Cambria Math" panose="02040503050406030204" pitchFamily="18" charset="0"/>
                        </a:rPr>
                        <m:t> [</m:t>
                      </m:r>
                      <m:sSup>
                        <m:sSupPr>
                          <m:ctrlPr>
                            <a:rPr kumimoji="1" lang="en-US" altLang="ja-JP" sz="1100" b="0" i="1" smtClean="0">
                              <a:latin typeface="Cambria Math" panose="02040503050406030204" pitchFamily="18" charset="0"/>
                            </a:rPr>
                          </m:ctrlPr>
                        </m:sSupPr>
                        <m:e>
                          <m:r>
                            <a:rPr kumimoji="1" lang="en-US" altLang="ja-JP" sz="1100" b="0" i="1" smtClean="0">
                              <a:latin typeface="Cambria Math" panose="02040503050406030204" pitchFamily="18" charset="0"/>
                            </a:rPr>
                            <m:t>10</m:t>
                          </m:r>
                        </m:e>
                        <m:sup>
                          <m:r>
                            <a:rPr kumimoji="1" lang="en-US" altLang="ja-JP" sz="1100" b="0" i="1" smtClean="0">
                              <a:latin typeface="Cambria Math" panose="02040503050406030204" pitchFamily="18" charset="0"/>
                            </a:rPr>
                            <m:t>−1</m:t>
                          </m:r>
                        </m:sup>
                      </m:sSup>
                      <m:r>
                        <a:rPr kumimoji="1" lang="en-US" altLang="ja-JP" sz="1100" b="0" i="1" smtClean="0">
                          <a:latin typeface="Cambria Math" panose="02040503050406030204" pitchFamily="18" charset="0"/>
                        </a:rPr>
                        <m:t>𝑠</m:t>
                      </m:r>
                      <m:r>
                        <a:rPr kumimoji="1" lang="en-US" altLang="ja-JP" sz="1100" b="0" i="0" smtClean="0">
                          <a:latin typeface="Cambria Math" panose="02040503050406030204" pitchFamily="18" charset="0"/>
                        </a:rPr>
                        <m:t>]</m:t>
                      </m:r>
                    </m:oMath>
                  </a14:m>
                  <a:endParaRPr kumimoji="1" lang="ja-JP" altLang="en-US" sz="11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745621" y="5398746"/>
                  <a:ext cx="542521" cy="169277"/>
                </a:xfrm>
                <a:prstGeom prst="rect">
                  <a:avLst/>
                </a:prstGeom>
                <a:blipFill rotWithShape="0">
                  <a:blip r:embed="rId6"/>
                  <a:stretch>
                    <a:fillRect l="-20896" t="-34783" r="-49254" b="-82609"/>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949320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1050729.png"/>
          <p:cNvPicPr>
            <a:picLocks noChangeAspect="1"/>
          </p:cNvPicPr>
          <p:nvPr/>
        </p:nvPicPr>
        <p:blipFill>
          <a:blip r:embed="rId3">
            <a:extLst/>
          </a:blip>
          <a:stretch>
            <a:fillRect/>
          </a:stretch>
        </p:blipFill>
        <p:spPr>
          <a:xfrm>
            <a:off x="2606377" y="1009944"/>
            <a:ext cx="3931246" cy="4899536"/>
          </a:xfrm>
          <a:prstGeom prst="rect">
            <a:avLst/>
          </a:prstGeom>
          <a:ln w="12700">
            <a:miter lim="400000"/>
          </a:ln>
        </p:spPr>
      </p:pic>
      <p:sp>
        <p:nvSpPr>
          <p:cNvPr id="32" name="テキスト ボックス 31"/>
          <p:cNvSpPr txBox="1"/>
          <p:nvPr/>
        </p:nvSpPr>
        <p:spPr>
          <a:xfrm>
            <a:off x="3053467" y="6060795"/>
            <a:ext cx="3037066" cy="461665"/>
          </a:xfrm>
          <a:prstGeom prst="rect">
            <a:avLst/>
          </a:prstGeom>
          <a:noFill/>
          <a:ln>
            <a:noFill/>
          </a:ln>
        </p:spPr>
        <p:txBody>
          <a:bodyPr wrap="square" rtlCol="0">
            <a:spAutoFit/>
          </a:bodyPr>
          <a:lstStyle/>
          <a:p>
            <a:r>
              <a:rPr lang="ja-JP" altLang="en-US" sz="2400" dirty="0" smtClean="0"/>
              <a:t>ロボット：</a:t>
            </a:r>
            <a:r>
              <a:rPr lang="en-US" altLang="ja-JP" sz="2400" dirty="0"/>
              <a:t>Pioneer3-AT</a:t>
            </a:r>
            <a:r>
              <a:rPr lang="ja-JP" altLang="en-US" sz="2400" dirty="0" smtClean="0"/>
              <a:t>　　</a:t>
            </a:r>
            <a:endParaRPr lang="en-US" altLang="ja-JP" sz="2400" dirty="0"/>
          </a:p>
        </p:txBody>
      </p:sp>
      <p:sp>
        <p:nvSpPr>
          <p:cNvPr id="33" name="タイトル 1"/>
          <p:cNvSpPr>
            <a:spLocks noGrp="1"/>
          </p:cNvSpPr>
          <p:nvPr>
            <p:ph type="title"/>
          </p:nvPr>
        </p:nvSpPr>
        <p:spPr>
          <a:xfrm>
            <a:off x="0" y="15772"/>
            <a:ext cx="9144000" cy="994172"/>
          </a:xfrm>
        </p:spPr>
        <p:txBody>
          <a:bodyPr>
            <a:normAutofit/>
          </a:bodyPr>
          <a:lstStyle/>
          <a:p>
            <a:r>
              <a:rPr lang="ja-JP" altLang="en-US" sz="3200" dirty="0"/>
              <a:t>実験</a:t>
            </a:r>
            <a:endParaRPr kumimoji="1" lang="ja-JP" altLang="en-US" sz="3200" dirty="0"/>
          </a:p>
        </p:txBody>
      </p:sp>
    </p:spTree>
    <p:extLst>
      <p:ext uri="{BB962C8B-B14F-4D97-AF65-F5344CB8AC3E}">
        <p14:creationId xmlns:p14="http://schemas.microsoft.com/office/powerpoint/2010/main" val="1891884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15772"/>
            <a:ext cx="9144000" cy="994172"/>
          </a:xfrm>
        </p:spPr>
        <p:txBody>
          <a:bodyPr>
            <a:normAutofit/>
          </a:bodyPr>
          <a:lstStyle/>
          <a:p>
            <a:r>
              <a:rPr lang="ja-JP" altLang="en-US" sz="3200" dirty="0" smtClean="0"/>
              <a:t>結果・考察</a:t>
            </a:r>
            <a:endParaRPr kumimoji="1" lang="ja-JP" altLang="en-US" sz="32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25" y="1218235"/>
            <a:ext cx="7465550" cy="4699625"/>
          </a:xfrm>
          <a:prstGeom prst="rect">
            <a:avLst/>
          </a:prstGeom>
        </p:spPr>
      </p:pic>
    </p:spTree>
    <p:extLst>
      <p:ext uri="{BB962C8B-B14F-4D97-AF65-F5344CB8AC3E}">
        <p14:creationId xmlns:p14="http://schemas.microsoft.com/office/powerpoint/2010/main" val="3475054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p:cNvGraphicFramePr>
            <a:graphicFrameLocks noGrp="1"/>
          </p:cNvGraphicFramePr>
          <p:nvPr>
            <p:extLst>
              <p:ext uri="{D42A27DB-BD31-4B8C-83A1-F6EECF244321}">
                <p14:modId xmlns:p14="http://schemas.microsoft.com/office/powerpoint/2010/main" val="4108369247"/>
              </p:ext>
            </p:extLst>
          </p:nvPr>
        </p:nvGraphicFramePr>
        <p:xfrm>
          <a:off x="4444679" y="4282633"/>
          <a:ext cx="4494048" cy="2280424"/>
        </p:xfrm>
        <a:graphic>
          <a:graphicData uri="http://schemas.openxmlformats.org/drawingml/2006/table">
            <a:tbl>
              <a:tblPr firstRow="1" bandRow="1">
                <a:tableStyleId>{5C22544A-7EE6-4342-B048-85BDC9FD1C3A}</a:tableStyleId>
              </a:tblPr>
              <a:tblGrid>
                <a:gridCol w="1498016"/>
                <a:gridCol w="1498016"/>
                <a:gridCol w="1498016"/>
              </a:tblGrid>
              <a:tr h="609856">
                <a:tc>
                  <a:txBody>
                    <a:bodyPr/>
                    <a:lstStyle/>
                    <a:p>
                      <a:pPr algn="ct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b="0" dirty="0" smtClean="0">
                          <a:solidFill>
                            <a:schemeClr val="tx1"/>
                          </a:solidFill>
                        </a:rPr>
                        <a:t>平均誤差</a:t>
                      </a:r>
                      <a:r>
                        <a:rPr kumimoji="1" lang="en-US" altLang="ja-JP" sz="1800" b="0" dirty="0" smtClean="0">
                          <a:solidFill>
                            <a:schemeClr val="tx1"/>
                          </a:solidFill>
                        </a:rPr>
                        <a:t>[m]</a:t>
                      </a:r>
                      <a:endParaRPr kumimoji="1" lang="ja-JP" alt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b="0" dirty="0" smtClean="0">
                          <a:solidFill>
                            <a:schemeClr val="tx1"/>
                          </a:solidFill>
                        </a:rPr>
                        <a:t>最大誤差</a:t>
                      </a:r>
                      <a:r>
                        <a:rPr kumimoji="1" lang="en-US" altLang="ja-JP" sz="1800" b="0" dirty="0" smtClean="0">
                          <a:solidFill>
                            <a:schemeClr val="tx1"/>
                          </a:solidFill>
                        </a:rPr>
                        <a:t>[m]</a:t>
                      </a:r>
                      <a:endParaRPr kumimoji="1" lang="ja-JP" alt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6389">
                <a:tc>
                  <a:txBody>
                    <a:bodyPr/>
                    <a:lstStyle/>
                    <a:p>
                      <a:pPr algn="ctr"/>
                      <a:r>
                        <a:rPr kumimoji="1" lang="en-US" altLang="ja-JP" sz="1800" dirty="0" smtClean="0"/>
                        <a:t>(a)MAP_ONLY</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800" dirty="0" smtClean="0">
                          <a:solidFill>
                            <a:srgbClr val="FF0000"/>
                          </a:solidFill>
                        </a:rPr>
                        <a:t>0.527</a:t>
                      </a:r>
                      <a:endParaRPr kumimoji="1" lang="ja-JP" altLang="en-US" sz="1800"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800" dirty="0" smtClean="0">
                          <a:solidFill>
                            <a:srgbClr val="FF0000"/>
                          </a:solidFill>
                        </a:rPr>
                        <a:t>1.51</a:t>
                      </a:r>
                      <a:endParaRPr kumimoji="1" lang="ja-JP" altLang="en-US" sz="1800" dirty="0">
                        <a:solidFill>
                          <a:srgbClr val="FF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0153">
                <a:tc>
                  <a:txBody>
                    <a:bodyPr/>
                    <a:lstStyle/>
                    <a:p>
                      <a:pPr algn="ctr"/>
                      <a:r>
                        <a:rPr kumimoji="1" lang="en-US" altLang="ja-JP" sz="1800" dirty="0" smtClean="0"/>
                        <a:t>(b)ORS_ONLY</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800" dirty="0" smtClean="0"/>
                        <a:t>5.28</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800" dirty="0" smtClean="0"/>
                        <a:t>14.2</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4026">
                <a:tc>
                  <a:txBody>
                    <a:bodyPr/>
                    <a:lstStyle/>
                    <a:p>
                      <a:pPr algn="ctr"/>
                      <a:r>
                        <a:rPr kumimoji="1" lang="en-US" altLang="ja-JP" sz="1800" dirty="0" smtClean="0"/>
                        <a:t>(c)MAP&amp;ORS</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800" dirty="0" smtClean="0"/>
                        <a:t>0.561</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1800" dirty="0" smtClean="0"/>
                        <a:t>1.68</a:t>
                      </a:r>
                      <a:endParaRPr kumimoji="1" lang="ja-JP" altLang="en-US" sz="1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771" y="945356"/>
            <a:ext cx="4769956" cy="2444210"/>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05" y="964501"/>
            <a:ext cx="4033266" cy="2425065"/>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741" y="3949223"/>
            <a:ext cx="4046030" cy="2418683"/>
          </a:xfrm>
          <a:prstGeom prst="rect">
            <a:avLst/>
          </a:prstGeom>
        </p:spPr>
      </p:pic>
      <p:sp>
        <p:nvSpPr>
          <p:cNvPr id="12" name="タイトル 1"/>
          <p:cNvSpPr>
            <a:spLocks noGrp="1"/>
          </p:cNvSpPr>
          <p:nvPr>
            <p:ph type="title"/>
          </p:nvPr>
        </p:nvSpPr>
        <p:spPr>
          <a:xfrm>
            <a:off x="0" y="15772"/>
            <a:ext cx="9144000" cy="994172"/>
          </a:xfrm>
        </p:spPr>
        <p:txBody>
          <a:bodyPr>
            <a:normAutofit/>
          </a:bodyPr>
          <a:lstStyle/>
          <a:p>
            <a:r>
              <a:rPr lang="ja-JP" altLang="en-US" sz="3200" dirty="0" smtClean="0"/>
              <a:t>結果・考察</a:t>
            </a:r>
            <a:endParaRPr kumimoji="1" lang="ja-JP" altLang="en-US" sz="3200" dirty="0"/>
          </a:p>
        </p:txBody>
      </p:sp>
      <mc:AlternateContent xmlns:mc="http://schemas.openxmlformats.org/markup-compatibility/2006" xmlns:a14="http://schemas.microsoft.com/office/drawing/2010/main">
        <mc:Choice Requires="a14">
          <p:sp>
            <p:nvSpPr>
              <p:cNvPr id="13" name="テキスト ボックス 12"/>
              <p:cNvSpPr txBox="1"/>
              <p:nvPr/>
            </p:nvSpPr>
            <p:spPr>
              <a:xfrm>
                <a:off x="945456" y="3338315"/>
                <a:ext cx="3018595" cy="461665"/>
              </a:xfrm>
              <a:prstGeom prst="rect">
                <a:avLst/>
              </a:prstGeom>
              <a:noFill/>
              <a:ln>
                <a:noFill/>
              </a:ln>
            </p:spPr>
            <p:txBody>
              <a:bodyPr wrap="square" rtlCol="0">
                <a:spAutoFit/>
              </a:bodyPr>
              <a:lstStyle/>
              <a:p>
                <a:r>
                  <a:rPr lang="en-US" altLang="ja-JP" sz="2400" dirty="0" smtClean="0"/>
                  <a:t>(a)MAP_ONLY (</a:t>
                </a:r>
                <a14:m>
                  <m:oMath xmlns:m="http://schemas.openxmlformats.org/officeDocument/2006/math">
                    <m:r>
                      <a:rPr lang="ja-JP" altLang="en-US" sz="2400" i="1" smtClean="0">
                        <a:latin typeface="Cambria Math" panose="02040503050406030204" pitchFamily="18" charset="0"/>
                      </a:rPr>
                      <m:t>𝛼</m:t>
                    </m:r>
                    <m:r>
                      <a:rPr lang="en-US" altLang="ja-JP" sz="2400" b="0" i="1" smtClean="0">
                        <a:latin typeface="Cambria Math" panose="02040503050406030204" pitchFamily="18" charset="0"/>
                      </a:rPr>
                      <m:t>=1</m:t>
                    </m:r>
                  </m:oMath>
                </a14:m>
                <a:r>
                  <a:rPr lang="en-US" altLang="ja-JP" sz="2400" dirty="0" smtClean="0"/>
                  <a:t>)</a:t>
                </a:r>
                <a:endParaRPr lang="en-US" altLang="ja-JP" sz="24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45456" y="3338315"/>
                <a:ext cx="3018595" cy="461665"/>
              </a:xfrm>
              <a:prstGeom prst="rect">
                <a:avLst/>
              </a:prstGeom>
              <a:blipFill rotWithShape="0">
                <a:blip r:embed="rId6"/>
                <a:stretch>
                  <a:fillRect l="-3030" t="-10667" b="-3066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251194" y="3326124"/>
                <a:ext cx="3018595" cy="461665"/>
              </a:xfrm>
              <a:prstGeom prst="rect">
                <a:avLst/>
              </a:prstGeom>
              <a:noFill/>
              <a:ln>
                <a:noFill/>
              </a:ln>
            </p:spPr>
            <p:txBody>
              <a:bodyPr wrap="square" rtlCol="0">
                <a:spAutoFit/>
              </a:bodyPr>
              <a:lstStyle/>
              <a:p>
                <a:r>
                  <a:rPr lang="en-US" altLang="ja-JP" sz="2400" dirty="0" smtClean="0"/>
                  <a:t>(b)ORS_ONLY (</a:t>
                </a:r>
                <a14:m>
                  <m:oMath xmlns:m="http://schemas.openxmlformats.org/officeDocument/2006/math">
                    <m:r>
                      <a:rPr lang="ja-JP" altLang="en-US" sz="2400" i="1" smtClean="0">
                        <a:latin typeface="Cambria Math" panose="02040503050406030204" pitchFamily="18" charset="0"/>
                      </a:rPr>
                      <m:t>𝛼</m:t>
                    </m:r>
                    <m:r>
                      <a:rPr lang="en-US" altLang="ja-JP" sz="2400" b="0" i="1" smtClean="0">
                        <a:latin typeface="Cambria Math" panose="02040503050406030204" pitchFamily="18" charset="0"/>
                      </a:rPr>
                      <m:t>=0</m:t>
                    </m:r>
                  </m:oMath>
                </a14:m>
                <a:r>
                  <a:rPr lang="en-US" altLang="ja-JP" sz="2400" dirty="0" smtClean="0"/>
                  <a:t>)</a:t>
                </a:r>
                <a:endParaRPr lang="en-US" altLang="ja-JP" sz="2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251194" y="3326124"/>
                <a:ext cx="3018595" cy="461665"/>
              </a:xfrm>
              <a:prstGeom prst="rect">
                <a:avLst/>
              </a:prstGeom>
              <a:blipFill rotWithShape="0">
                <a:blip r:embed="rId7"/>
                <a:stretch>
                  <a:fillRect l="-3024" t="-10667" b="-3066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843095" y="6277594"/>
                <a:ext cx="3223315" cy="461665"/>
              </a:xfrm>
              <a:prstGeom prst="rect">
                <a:avLst/>
              </a:prstGeom>
              <a:noFill/>
              <a:ln>
                <a:noFill/>
              </a:ln>
            </p:spPr>
            <p:txBody>
              <a:bodyPr wrap="square" rtlCol="0">
                <a:spAutoFit/>
              </a:bodyPr>
              <a:lstStyle/>
              <a:p>
                <a:r>
                  <a:rPr lang="en-US" altLang="ja-JP" sz="2400" dirty="0" smtClean="0"/>
                  <a:t>(c)MAP&amp;ORS (</a:t>
                </a:r>
                <a14:m>
                  <m:oMath xmlns:m="http://schemas.openxmlformats.org/officeDocument/2006/math">
                    <m:r>
                      <a:rPr lang="ja-JP" altLang="en-US" sz="2400" i="1" smtClean="0">
                        <a:latin typeface="Cambria Math" panose="02040503050406030204" pitchFamily="18" charset="0"/>
                      </a:rPr>
                      <m:t>𝛼</m:t>
                    </m:r>
                    <m:r>
                      <a:rPr lang="en-US" altLang="ja-JP" sz="2400" b="0" i="1" smtClean="0">
                        <a:latin typeface="Cambria Math" panose="02040503050406030204" pitchFamily="18" charset="0"/>
                      </a:rPr>
                      <m:t>=0.5</m:t>
                    </m:r>
                  </m:oMath>
                </a14:m>
                <a:r>
                  <a:rPr lang="en-US" altLang="ja-JP" sz="2400" dirty="0" smtClean="0"/>
                  <a:t>)</a:t>
                </a:r>
                <a:endParaRPr lang="en-US" altLang="ja-JP" sz="24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843095" y="6277594"/>
                <a:ext cx="3223315" cy="461665"/>
              </a:xfrm>
              <a:prstGeom prst="rect">
                <a:avLst/>
              </a:prstGeom>
              <a:blipFill rotWithShape="0">
                <a:blip r:embed="rId8"/>
                <a:stretch>
                  <a:fillRect l="-2836" t="-10526" b="-28947"/>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3426303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0" y="15772"/>
            <a:ext cx="9144000" cy="994172"/>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smtClean="0"/>
              <a:t>結論・課題</a:t>
            </a:r>
            <a:endParaRPr lang="ja-JP" altLang="en-US" sz="3200" dirty="0"/>
          </a:p>
        </p:txBody>
      </p:sp>
      <p:grpSp>
        <p:nvGrpSpPr>
          <p:cNvPr id="10" name="グループ化 9"/>
          <p:cNvGrpSpPr/>
          <p:nvPr/>
        </p:nvGrpSpPr>
        <p:grpSpPr>
          <a:xfrm>
            <a:off x="1333297" y="392747"/>
            <a:ext cx="5981903" cy="2917612"/>
            <a:chOff x="1333297" y="827243"/>
            <a:chExt cx="5981903" cy="2917612"/>
          </a:xfrm>
        </p:grpSpPr>
        <p:sp>
          <p:nvSpPr>
            <p:cNvPr id="4" name="コンテンツ プレースホルダー 6"/>
            <p:cNvSpPr txBox="1">
              <a:spLocks/>
            </p:cNvSpPr>
            <p:nvPr/>
          </p:nvSpPr>
          <p:spPr>
            <a:xfrm>
              <a:off x="1333297" y="1554325"/>
              <a:ext cx="5981903" cy="2190530"/>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buFont typeface="Arial" panose="020B0604020202020204" pitchFamily="34" charset="0"/>
                <a:buNone/>
              </a:pPr>
              <a:endParaRPr lang="en-US" altLang="ja-JP" sz="2900" dirty="0" smtClean="0">
                <a:solidFill>
                  <a:schemeClr val="tx1"/>
                </a:solidFill>
              </a:endParaRPr>
            </a:p>
            <a:p>
              <a:pPr marL="0" indent="0">
                <a:buFont typeface="Arial" panose="020B0604020202020204" pitchFamily="34" charset="0"/>
                <a:buNone/>
              </a:pPr>
              <a:r>
                <a:rPr lang="ja-JP" altLang="en-US" sz="2600" dirty="0" smtClean="0">
                  <a:solidFill>
                    <a:schemeClr val="tx1"/>
                  </a:solidFill>
                  <a:latin typeface="+mn-ea"/>
                </a:rPr>
                <a:t>・地磁気方位センサと地図情報を用いた</a:t>
              </a:r>
              <a:r>
                <a:rPr lang="en-US" altLang="ja-JP" sz="2600" dirty="0" smtClean="0">
                  <a:solidFill>
                    <a:schemeClr val="tx1"/>
                  </a:solidFill>
                  <a:latin typeface="+mn-ea"/>
                </a:rPr>
                <a:t>PF</a:t>
              </a:r>
              <a:r>
                <a:rPr lang="ja-JP" altLang="en-US" sz="2600" dirty="0" smtClean="0">
                  <a:solidFill>
                    <a:schemeClr val="tx1"/>
                  </a:solidFill>
                  <a:latin typeface="+mn-ea"/>
                </a:rPr>
                <a:t>による</a:t>
              </a:r>
              <a:endParaRPr lang="en-US" altLang="ja-JP" sz="2600" dirty="0" smtClean="0">
                <a:solidFill>
                  <a:schemeClr val="tx1"/>
                </a:solidFill>
                <a:latin typeface="+mn-ea"/>
              </a:endParaRPr>
            </a:p>
            <a:p>
              <a:pPr marL="0" indent="0">
                <a:buFont typeface="Arial" panose="020B0604020202020204" pitchFamily="34" charset="0"/>
                <a:buNone/>
              </a:pPr>
              <a:r>
                <a:rPr lang="ja-JP" altLang="en-US" sz="2600" dirty="0" smtClean="0">
                  <a:solidFill>
                    <a:schemeClr val="tx1"/>
                  </a:solidFill>
                  <a:latin typeface="+mn-ea"/>
                </a:rPr>
                <a:t>  </a:t>
              </a:r>
              <a:r>
                <a:rPr lang="en-US" altLang="ja-JP" sz="2600" dirty="0" smtClean="0">
                  <a:solidFill>
                    <a:schemeClr val="tx1"/>
                  </a:solidFill>
                  <a:latin typeface="+mn-ea"/>
                </a:rPr>
                <a:t>3</a:t>
              </a:r>
              <a:r>
                <a:rPr lang="ja-JP" altLang="en-US" sz="2600" dirty="0" smtClean="0">
                  <a:solidFill>
                    <a:schemeClr val="tx1"/>
                  </a:solidFill>
                  <a:latin typeface="+mn-ea"/>
                </a:rPr>
                <a:t>次元自己姿勢推定結果</a:t>
              </a:r>
              <a:r>
                <a:rPr lang="ja-JP" altLang="en-US" sz="2600" dirty="0">
                  <a:solidFill>
                    <a:schemeClr val="tx1"/>
                  </a:solidFill>
                  <a:latin typeface="+mn-ea"/>
                </a:rPr>
                <a:t>を</a:t>
              </a:r>
              <a:r>
                <a:rPr lang="ja-JP" altLang="en-US" sz="2600" dirty="0" smtClean="0">
                  <a:solidFill>
                    <a:schemeClr val="tx1"/>
                  </a:solidFill>
                  <a:latin typeface="+mn-ea"/>
                </a:rPr>
                <a:t>修正する方法を提案し</a:t>
              </a:r>
              <a:r>
                <a:rPr lang="en-US" altLang="ja-JP" sz="2600" dirty="0" smtClean="0">
                  <a:solidFill>
                    <a:schemeClr val="tx1"/>
                  </a:solidFill>
                  <a:latin typeface="+mn-ea"/>
                </a:rPr>
                <a:t>, </a:t>
              </a:r>
            </a:p>
            <a:p>
              <a:pPr marL="0" indent="0">
                <a:buFont typeface="Arial" panose="020B0604020202020204" pitchFamily="34" charset="0"/>
                <a:buNone/>
              </a:pPr>
              <a:r>
                <a:rPr lang="ja-JP" altLang="en-US" sz="2600" dirty="0">
                  <a:solidFill>
                    <a:schemeClr val="tx1"/>
                  </a:solidFill>
                  <a:latin typeface="+mn-ea"/>
                </a:rPr>
                <a:t>　</a:t>
              </a:r>
              <a:r>
                <a:rPr lang="ja-JP" altLang="en-US" sz="2600" dirty="0" smtClean="0">
                  <a:solidFill>
                    <a:schemeClr val="tx1"/>
                  </a:solidFill>
                  <a:latin typeface="+mn-ea"/>
                </a:rPr>
                <a:t>その精度を比較した</a:t>
              </a:r>
              <a:endParaRPr lang="en-US" altLang="ja-JP" sz="2600" dirty="0" smtClean="0">
                <a:solidFill>
                  <a:schemeClr val="tx1"/>
                </a:solidFill>
                <a:latin typeface="+mn-ea"/>
              </a:endParaRPr>
            </a:p>
            <a:p>
              <a:pPr marL="0" indent="0">
                <a:buNone/>
              </a:pPr>
              <a:r>
                <a:rPr lang="ja-JP" altLang="en-US" sz="2600" dirty="0" smtClean="0">
                  <a:solidFill>
                    <a:schemeClr val="tx1"/>
                  </a:solidFill>
                  <a:latin typeface="+mn-ea"/>
                </a:rPr>
                <a:t>・地磁気方位センサは</a:t>
              </a:r>
              <a:r>
                <a:rPr lang="en-US" altLang="ja-JP" sz="2600" dirty="0" smtClean="0">
                  <a:solidFill>
                    <a:schemeClr val="tx1"/>
                  </a:solidFill>
                  <a:latin typeface="+mn-ea"/>
                </a:rPr>
                <a:t>, 3</a:t>
              </a:r>
              <a:r>
                <a:rPr lang="ja-JP" altLang="en-US" sz="2600" dirty="0" smtClean="0">
                  <a:solidFill>
                    <a:schemeClr val="tx1"/>
                  </a:solidFill>
                  <a:latin typeface="+mn-ea"/>
                </a:rPr>
                <a:t>次元自己</a:t>
              </a:r>
              <a:r>
                <a:rPr lang="ja-JP" altLang="en-US" sz="2600" dirty="0">
                  <a:solidFill>
                    <a:schemeClr val="tx1"/>
                  </a:solidFill>
                  <a:latin typeface="+mn-ea"/>
                </a:rPr>
                <a:t>姿勢推定</a:t>
              </a:r>
              <a:r>
                <a:rPr lang="ja-JP" altLang="en-US" sz="2600" dirty="0" smtClean="0">
                  <a:solidFill>
                    <a:schemeClr val="tx1"/>
                  </a:solidFill>
                  <a:latin typeface="+mn-ea"/>
                </a:rPr>
                <a:t>結果の修正に</a:t>
              </a:r>
              <a:endParaRPr lang="en-US" altLang="ja-JP" sz="2600" dirty="0" smtClean="0">
                <a:solidFill>
                  <a:schemeClr val="tx1"/>
                </a:solidFill>
                <a:latin typeface="+mn-ea"/>
              </a:endParaRPr>
            </a:p>
            <a:p>
              <a:pPr marL="0" indent="0">
                <a:buNone/>
              </a:pPr>
              <a:r>
                <a:rPr lang="ja-JP" altLang="en-US" sz="2600" dirty="0">
                  <a:solidFill>
                    <a:schemeClr val="tx1"/>
                  </a:solidFill>
                  <a:latin typeface="+mn-ea"/>
                </a:rPr>
                <a:t>　</a:t>
              </a:r>
              <a:r>
                <a:rPr lang="ja-JP" altLang="en-US" sz="2600" dirty="0" smtClean="0">
                  <a:solidFill>
                    <a:schemeClr val="tx1"/>
                  </a:solidFill>
                  <a:latin typeface="+mn-ea"/>
                </a:rPr>
                <a:t>あまり役に立たなかった</a:t>
              </a:r>
            </a:p>
            <a:p>
              <a:endParaRPr lang="ja-JP" altLang="en-US" dirty="0">
                <a:solidFill>
                  <a:schemeClr val="tx1"/>
                </a:solidFill>
              </a:endParaRPr>
            </a:p>
          </p:txBody>
        </p:sp>
        <p:sp>
          <p:nvSpPr>
            <p:cNvPr id="5" name="テキスト ボックス 4"/>
            <p:cNvSpPr txBox="1"/>
            <p:nvPr/>
          </p:nvSpPr>
          <p:spPr>
            <a:xfrm>
              <a:off x="1536195" y="827243"/>
              <a:ext cx="1407422" cy="698268"/>
            </a:xfrm>
            <a:prstGeom prst="rect">
              <a:avLst/>
            </a:prstGeom>
            <a:noFill/>
            <a:ln>
              <a:noFill/>
            </a:ln>
          </p:spPr>
          <p:txBody>
            <a:bodyPr wrap="square" rtlCol="0">
              <a:spAutoFit/>
            </a:bodyPr>
            <a:lstStyle/>
            <a:p>
              <a:pPr>
                <a:lnSpc>
                  <a:spcPct val="200000"/>
                </a:lnSpc>
              </a:pPr>
              <a:r>
                <a:rPr lang="ja-JP" altLang="en-US" sz="2400" dirty="0" smtClean="0">
                  <a:latin typeface="+mj-ea"/>
                  <a:ea typeface="+mj-ea"/>
                </a:rPr>
                <a:t>まと</a:t>
              </a:r>
              <a:r>
                <a:rPr lang="ja-JP" altLang="en-US" sz="2400" dirty="0">
                  <a:latin typeface="+mj-ea"/>
                  <a:ea typeface="+mj-ea"/>
                </a:rPr>
                <a:t>め</a:t>
              </a:r>
              <a:endParaRPr lang="en-US" altLang="ja-JP" sz="2400" dirty="0">
                <a:latin typeface="+mj-ea"/>
                <a:ea typeface="+mj-ea"/>
              </a:endParaRPr>
            </a:p>
          </p:txBody>
        </p:sp>
      </p:grpSp>
      <p:grpSp>
        <p:nvGrpSpPr>
          <p:cNvPr id="7" name="グループ化 6"/>
          <p:cNvGrpSpPr/>
          <p:nvPr/>
        </p:nvGrpSpPr>
        <p:grpSpPr>
          <a:xfrm>
            <a:off x="1333298" y="3740189"/>
            <a:ext cx="6074500" cy="2683760"/>
            <a:chOff x="1220562" y="3943023"/>
            <a:chExt cx="6074500" cy="2683760"/>
          </a:xfrm>
        </p:grpSpPr>
        <p:sp>
          <p:nvSpPr>
            <p:cNvPr id="8" name="コンテンツ プレースホルダー 6"/>
            <p:cNvSpPr txBox="1">
              <a:spLocks/>
            </p:cNvSpPr>
            <p:nvPr/>
          </p:nvSpPr>
          <p:spPr>
            <a:xfrm>
              <a:off x="1220562" y="4657579"/>
              <a:ext cx="6074500" cy="1969204"/>
            </a:xfrm>
            <a:prstGeom prst="roundRect">
              <a:avLst/>
            </a:prstGeom>
            <a:solidFill>
              <a:schemeClr val="accent2">
                <a:lumMod val="40000"/>
                <a:lumOff val="60000"/>
              </a:schemeClr>
            </a:solidFill>
            <a:ln w="381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buNone/>
              </a:pPr>
              <a:r>
                <a:rPr lang="ja-JP" altLang="en-US" sz="2400" dirty="0" smtClean="0">
                  <a:solidFill>
                    <a:schemeClr val="tx1"/>
                  </a:solidFill>
                </a:rPr>
                <a:t>・</a:t>
              </a:r>
              <a:r>
                <a:rPr lang="en-US" altLang="ja-JP" sz="2400" dirty="0" smtClean="0">
                  <a:solidFill>
                    <a:schemeClr val="tx1"/>
                  </a:solidFill>
                </a:rPr>
                <a:t>PF</a:t>
              </a:r>
              <a:r>
                <a:rPr lang="ja-JP" altLang="en-US" sz="2400" dirty="0" smtClean="0">
                  <a:solidFill>
                    <a:schemeClr val="tx1"/>
                  </a:solidFill>
                </a:rPr>
                <a:t>に用いるための</a:t>
              </a:r>
              <a:r>
                <a:rPr lang="en-US" altLang="ja-JP" sz="2400" dirty="0" smtClean="0">
                  <a:solidFill>
                    <a:schemeClr val="tx1"/>
                  </a:solidFill>
                </a:rPr>
                <a:t>GPS</a:t>
              </a:r>
              <a:r>
                <a:rPr lang="ja-JP" altLang="en-US" sz="2400" dirty="0" smtClean="0">
                  <a:solidFill>
                    <a:schemeClr val="tx1"/>
                  </a:solidFill>
                </a:rPr>
                <a:t>の測定誤差を</a:t>
              </a:r>
              <a:endParaRPr lang="en-US" altLang="ja-JP" sz="2400" dirty="0" smtClean="0">
                <a:solidFill>
                  <a:schemeClr val="tx1"/>
                </a:solidFill>
              </a:endParaRPr>
            </a:p>
            <a:p>
              <a:pPr marL="0" indent="0">
                <a:buNone/>
              </a:pPr>
              <a:r>
                <a:rPr lang="ja-JP" altLang="en-US" sz="2400" dirty="0" smtClean="0">
                  <a:solidFill>
                    <a:schemeClr val="tx1"/>
                  </a:solidFill>
                </a:rPr>
                <a:t>　</a:t>
              </a:r>
              <a:r>
                <a:rPr lang="ja-JP" altLang="en-US" sz="2400" dirty="0">
                  <a:solidFill>
                    <a:schemeClr val="tx1"/>
                  </a:solidFill>
                </a:rPr>
                <a:t>減少</a:t>
              </a:r>
              <a:r>
                <a:rPr lang="ja-JP" altLang="en-US" sz="2400" dirty="0" smtClean="0">
                  <a:solidFill>
                    <a:schemeClr val="tx1"/>
                  </a:solidFill>
                </a:rPr>
                <a:t>させる方法の検討</a:t>
              </a:r>
              <a:endParaRPr lang="en-US" altLang="ja-JP" sz="2400" dirty="0" smtClean="0">
                <a:solidFill>
                  <a:schemeClr val="tx1"/>
                </a:solidFill>
              </a:endParaRPr>
            </a:p>
            <a:p>
              <a:pPr marL="0" indent="0">
                <a:buNone/>
              </a:pPr>
              <a:r>
                <a:rPr lang="ja-JP" altLang="en-US" sz="2400" dirty="0" smtClean="0">
                  <a:solidFill>
                    <a:schemeClr val="tx1"/>
                  </a:solidFill>
                </a:rPr>
                <a:t>・</a:t>
              </a:r>
              <a:r>
                <a:rPr lang="en-US" altLang="ja-JP" sz="2200" dirty="0">
                  <a:solidFill>
                    <a:prstClr val="black"/>
                  </a:solidFill>
                </a:rPr>
                <a:t> </a:t>
              </a:r>
              <a:r>
                <a:rPr lang="ja-JP" altLang="en-US" sz="2200" dirty="0" smtClean="0">
                  <a:solidFill>
                    <a:prstClr val="black"/>
                  </a:solidFill>
                </a:rPr>
                <a:t>自己姿勢推定における</a:t>
              </a:r>
              <a:r>
                <a:rPr lang="en-US" altLang="ja-JP" sz="2200" dirty="0" smtClean="0">
                  <a:solidFill>
                    <a:prstClr val="black"/>
                  </a:solidFill>
                </a:rPr>
                <a:t>,</a:t>
              </a:r>
              <a:r>
                <a:rPr lang="ja-JP" altLang="en-US" sz="2200" dirty="0">
                  <a:solidFill>
                    <a:prstClr val="black"/>
                  </a:solidFill>
                </a:rPr>
                <a:t> </a:t>
              </a:r>
              <a:r>
                <a:rPr lang="ja-JP" altLang="en-US" sz="2400" dirty="0" smtClean="0">
                  <a:solidFill>
                    <a:schemeClr val="tx1"/>
                  </a:solidFill>
                </a:rPr>
                <a:t>地磁気方位</a:t>
              </a:r>
              <a:r>
                <a:rPr lang="ja-JP" altLang="en-US" sz="2400" dirty="0">
                  <a:solidFill>
                    <a:schemeClr val="tx1"/>
                  </a:solidFill>
                </a:rPr>
                <a:t>センサ</a:t>
              </a:r>
              <a:r>
                <a:rPr lang="ja-JP" altLang="en-US" sz="2400" dirty="0" smtClean="0">
                  <a:solidFill>
                    <a:schemeClr val="tx1"/>
                  </a:solidFill>
                </a:rPr>
                <a:t>の</a:t>
              </a:r>
              <a:endParaRPr lang="en-US" altLang="ja-JP" sz="2400" dirty="0" smtClean="0">
                <a:solidFill>
                  <a:schemeClr val="tx1"/>
                </a:solidFill>
              </a:endParaRPr>
            </a:p>
            <a:p>
              <a:pPr marL="0" indent="0">
                <a:buNone/>
              </a:pPr>
              <a:r>
                <a:rPr lang="en-US" altLang="ja-JP" sz="2400" dirty="0">
                  <a:solidFill>
                    <a:schemeClr val="tx1"/>
                  </a:solidFill>
                </a:rPr>
                <a:t> </a:t>
              </a:r>
              <a:r>
                <a:rPr lang="en-US" altLang="ja-JP" sz="2400" dirty="0" smtClean="0">
                  <a:solidFill>
                    <a:schemeClr val="tx1"/>
                  </a:solidFill>
                </a:rPr>
                <a:t>  </a:t>
              </a:r>
              <a:r>
                <a:rPr lang="ja-JP" altLang="en-US" sz="2400" dirty="0" smtClean="0">
                  <a:solidFill>
                    <a:schemeClr val="tx1"/>
                  </a:solidFill>
                </a:rPr>
                <a:t>有用な適用方法の検討</a:t>
              </a:r>
              <a:endParaRPr lang="ja-JP" altLang="en-US" sz="2400" dirty="0">
                <a:solidFill>
                  <a:schemeClr val="tx1"/>
                </a:solidFill>
              </a:endParaRPr>
            </a:p>
          </p:txBody>
        </p:sp>
        <p:sp>
          <p:nvSpPr>
            <p:cNvPr id="9" name="テキスト ボックス 8"/>
            <p:cNvSpPr txBox="1"/>
            <p:nvPr/>
          </p:nvSpPr>
          <p:spPr>
            <a:xfrm>
              <a:off x="1423458" y="3943023"/>
              <a:ext cx="2071301" cy="830997"/>
            </a:xfrm>
            <a:prstGeom prst="rect">
              <a:avLst/>
            </a:prstGeom>
            <a:noFill/>
            <a:ln>
              <a:noFill/>
            </a:ln>
          </p:spPr>
          <p:txBody>
            <a:bodyPr wrap="square" rtlCol="0">
              <a:spAutoFit/>
            </a:bodyPr>
            <a:lstStyle/>
            <a:p>
              <a:pPr>
                <a:lnSpc>
                  <a:spcPct val="200000"/>
                </a:lnSpc>
              </a:pPr>
              <a:r>
                <a:rPr lang="ja-JP" altLang="en-US" sz="2400" dirty="0">
                  <a:latin typeface="+mn-ea"/>
                </a:rPr>
                <a:t>今後</a:t>
              </a:r>
              <a:r>
                <a:rPr lang="ja-JP" altLang="en-US" sz="2400" dirty="0" smtClean="0">
                  <a:latin typeface="+mn-ea"/>
                </a:rPr>
                <a:t>の</a:t>
              </a:r>
              <a:r>
                <a:rPr lang="ja-JP" altLang="en-US" sz="2400" dirty="0">
                  <a:latin typeface="+mn-ea"/>
                </a:rPr>
                <a:t>課題</a:t>
              </a:r>
              <a:endParaRPr lang="en-US" altLang="ja-JP" sz="2400" dirty="0">
                <a:latin typeface="+mn-ea"/>
              </a:endParaRPr>
            </a:p>
          </p:txBody>
        </p:sp>
      </p:grpSp>
    </p:spTree>
    <p:extLst>
      <p:ext uri="{BB962C8B-B14F-4D97-AF65-F5344CB8AC3E}">
        <p14:creationId xmlns:p14="http://schemas.microsoft.com/office/powerpoint/2010/main" val="4124323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33271" y="976646"/>
            <a:ext cx="7522005" cy="1790700"/>
          </a:xfrm>
        </p:spPr>
        <p:txBody>
          <a:bodyPr>
            <a:normAutofit fontScale="90000"/>
          </a:bodyPr>
          <a:lstStyle/>
          <a:p>
            <a:r>
              <a:rPr lang="ja-JP" altLang="en-US" sz="3200" dirty="0">
                <a:latin typeface="+mn-lt"/>
              </a:rPr>
              <a:t>地磁気方位センサと地図情報を</a:t>
            </a:r>
            <a:r>
              <a:rPr lang="ja-JP" altLang="en-US" sz="3200" dirty="0" smtClean="0">
                <a:latin typeface="+mn-lt"/>
              </a:rPr>
              <a:t>用いる</a:t>
            </a:r>
            <a:r>
              <a:rPr lang="en-US" altLang="ja-JP" sz="3200" dirty="0" smtClean="0">
                <a:latin typeface="+mn-lt"/>
              </a:rPr>
              <a:t/>
            </a:r>
            <a:br>
              <a:rPr lang="en-US" altLang="ja-JP" sz="3200" dirty="0" smtClean="0">
                <a:latin typeface="+mn-lt"/>
              </a:rPr>
            </a:br>
            <a:r>
              <a:rPr lang="ja-JP" altLang="en-US" sz="3200" dirty="0" smtClean="0">
                <a:latin typeface="+mn-lt"/>
              </a:rPr>
              <a:t>パーティクルフィルタ</a:t>
            </a:r>
            <a:r>
              <a:rPr lang="ja-JP" altLang="en-US" sz="3200" dirty="0">
                <a:latin typeface="+mn-lt"/>
              </a:rPr>
              <a:t>に</a:t>
            </a:r>
            <a:r>
              <a:rPr lang="ja-JP" altLang="en-US" sz="3200" dirty="0" smtClean="0">
                <a:latin typeface="+mn-lt"/>
              </a:rPr>
              <a:t>よる</a:t>
            </a:r>
            <a:r>
              <a:rPr lang="en-US" altLang="ja-JP" sz="3200" dirty="0" smtClean="0">
                <a:latin typeface="+mn-lt"/>
              </a:rPr>
              <a:t/>
            </a:r>
            <a:br>
              <a:rPr lang="en-US" altLang="ja-JP" sz="3200" dirty="0" smtClean="0">
                <a:latin typeface="+mn-lt"/>
              </a:rPr>
            </a:br>
            <a:r>
              <a:rPr lang="ja-JP" altLang="en-US" sz="3200" dirty="0" smtClean="0">
                <a:latin typeface="+mn-lt"/>
              </a:rPr>
              <a:t>屋外</a:t>
            </a:r>
            <a:r>
              <a:rPr lang="ja-JP" altLang="en-US" sz="3200" dirty="0">
                <a:latin typeface="+mn-lt"/>
              </a:rPr>
              <a:t>移動ロボットの自己姿勢推定結果の修正</a:t>
            </a:r>
          </a:p>
        </p:txBody>
      </p:sp>
      <p:sp>
        <p:nvSpPr>
          <p:cNvPr id="5" name="テキスト ボックス 4"/>
          <p:cNvSpPr txBox="1"/>
          <p:nvPr/>
        </p:nvSpPr>
        <p:spPr>
          <a:xfrm>
            <a:off x="2562447" y="4916134"/>
            <a:ext cx="6368902" cy="1384995"/>
          </a:xfrm>
          <a:prstGeom prst="rect">
            <a:avLst/>
          </a:prstGeom>
          <a:noFill/>
        </p:spPr>
        <p:txBody>
          <a:bodyPr wrap="square" rtlCol="0">
            <a:spAutoFit/>
          </a:bodyPr>
          <a:lstStyle/>
          <a:p>
            <a:pPr algn="r"/>
            <a:r>
              <a:rPr lang="ja-JP" altLang="en-US" sz="2800" dirty="0"/>
              <a:t>九州工業</a:t>
            </a:r>
            <a:r>
              <a:rPr lang="ja-JP" altLang="en-US" sz="2800" dirty="0" smtClean="0"/>
              <a:t>大学</a:t>
            </a:r>
            <a:r>
              <a:rPr lang="ja-JP" altLang="en-US" sz="2800" dirty="0"/>
              <a:t>　</a:t>
            </a:r>
            <a:r>
              <a:rPr lang="ja-JP" altLang="en-US" sz="2800" dirty="0" smtClean="0"/>
              <a:t>工学部</a:t>
            </a:r>
            <a:endParaRPr lang="en-US" altLang="ja-JP" sz="2800" dirty="0"/>
          </a:p>
          <a:p>
            <a:pPr algn="r"/>
            <a:r>
              <a:rPr kumimoji="1" lang="ja-JP" altLang="en-US" sz="2800" dirty="0" smtClean="0"/>
              <a:t>機械知能工学科</a:t>
            </a:r>
            <a:r>
              <a:rPr kumimoji="1" lang="ja-JP" altLang="en-US" sz="2800" dirty="0"/>
              <a:t>　知能制御工学コース</a:t>
            </a:r>
            <a:endParaRPr kumimoji="1" lang="en-US" altLang="ja-JP" sz="2800" dirty="0"/>
          </a:p>
          <a:p>
            <a:pPr algn="r"/>
            <a:r>
              <a:rPr lang="ja-JP" altLang="en-US" sz="2800" dirty="0"/>
              <a:t>黒木研究室　</a:t>
            </a:r>
            <a:r>
              <a:rPr lang="ja-JP" altLang="en-US" sz="2800" dirty="0" smtClean="0"/>
              <a:t>学部</a:t>
            </a:r>
            <a:r>
              <a:rPr lang="en-US" altLang="ja-JP" sz="2800" dirty="0" smtClean="0"/>
              <a:t>4</a:t>
            </a:r>
            <a:r>
              <a:rPr lang="ja-JP" altLang="en-US" sz="2800" dirty="0" smtClean="0"/>
              <a:t>年</a:t>
            </a:r>
            <a:r>
              <a:rPr lang="ja-JP" altLang="en-US" sz="2800" dirty="0"/>
              <a:t>　</a:t>
            </a:r>
            <a:r>
              <a:rPr lang="ja-JP" altLang="en-US" sz="2800" dirty="0" smtClean="0"/>
              <a:t>遠藤　光</a:t>
            </a:r>
            <a:endParaRPr lang="en-US" altLang="ja-JP" sz="2800" dirty="0"/>
          </a:p>
        </p:txBody>
      </p:sp>
    </p:spTree>
    <p:extLst>
      <p:ext uri="{BB962C8B-B14F-4D97-AF65-F5344CB8AC3E}">
        <p14:creationId xmlns:p14="http://schemas.microsoft.com/office/powerpoint/2010/main" val="2827698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5" name="グループ化 104"/>
          <p:cNvGrpSpPr/>
          <p:nvPr/>
        </p:nvGrpSpPr>
        <p:grpSpPr>
          <a:xfrm>
            <a:off x="4190579" y="4204701"/>
            <a:ext cx="4532656" cy="1597045"/>
            <a:chOff x="4534691" y="3605800"/>
            <a:chExt cx="3892891" cy="1404156"/>
          </a:xfrm>
        </p:grpSpPr>
        <p:grpSp>
          <p:nvGrpSpPr>
            <p:cNvPr id="74" name="グループ化 73"/>
            <p:cNvGrpSpPr/>
            <p:nvPr/>
          </p:nvGrpSpPr>
          <p:grpSpPr>
            <a:xfrm>
              <a:off x="5187222" y="3605800"/>
              <a:ext cx="3240360" cy="1404156"/>
              <a:chOff x="4355976" y="3429000"/>
              <a:chExt cx="4320480" cy="1872208"/>
            </a:xfrm>
          </p:grpSpPr>
          <p:grpSp>
            <p:nvGrpSpPr>
              <p:cNvPr id="27" name="グループ化 66"/>
              <p:cNvGrpSpPr>
                <a:grpSpLocks/>
              </p:cNvGrpSpPr>
              <p:nvPr/>
            </p:nvGrpSpPr>
            <p:grpSpPr bwMode="auto">
              <a:xfrm>
                <a:off x="4355976" y="3654857"/>
                <a:ext cx="1656184" cy="504056"/>
                <a:chOff x="6876256" y="792985"/>
                <a:chExt cx="2016224" cy="631919"/>
              </a:xfrm>
            </p:grpSpPr>
            <p:sp>
              <p:nvSpPr>
                <p:cNvPr id="28" name="正方形/長方形 27"/>
                <p:cNvSpPr/>
                <p:nvPr/>
              </p:nvSpPr>
              <p:spPr>
                <a:xfrm>
                  <a:off x="6876256" y="792985"/>
                  <a:ext cx="2016224" cy="631919"/>
                </a:xfrm>
                <a:prstGeom prst="rect">
                  <a:avLst/>
                </a:prstGeom>
                <a:solidFill>
                  <a:sysClr val="window" lastClr="FFFFFF">
                    <a:lumMod val="75000"/>
                  </a:sysClr>
                </a:solidFill>
                <a:ln w="25400" cap="flat" cmpd="sng" algn="ctr">
                  <a:solidFill>
                    <a:schemeClr val="tx1"/>
                  </a:solidFill>
                  <a:prstDash val="dash"/>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grpSp>
              <p:nvGrpSpPr>
                <p:cNvPr id="29" name="グループ化 41"/>
                <p:cNvGrpSpPr>
                  <a:grpSpLocks noChangeAspect="1"/>
                </p:cNvGrpSpPr>
                <p:nvPr/>
              </p:nvGrpSpPr>
              <p:grpSpPr bwMode="auto">
                <a:xfrm>
                  <a:off x="6953985" y="935882"/>
                  <a:ext cx="360097" cy="360415"/>
                  <a:chOff x="5714116" y="3355171"/>
                  <a:chExt cx="1079206" cy="1080158"/>
                </a:xfrm>
              </p:grpSpPr>
              <p:sp>
                <p:nvSpPr>
                  <p:cNvPr id="39" name="円/楕円 38"/>
                  <p:cNvSpPr/>
                  <p:nvPr/>
                </p:nvSpPr>
                <p:spPr>
                  <a:xfrm>
                    <a:off x="5714116" y="3359927"/>
                    <a:ext cx="1079206" cy="107540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40" name="直線コネクタ 39"/>
                  <p:cNvCxnSpPr>
                    <a:stCxn id="39" idx="4"/>
                    <a:endCxn id="39" idx="0"/>
                  </p:cNvCxnSpPr>
                  <p:nvPr/>
                </p:nvCxnSpPr>
                <p:spPr>
                  <a:xfrm rot="5400000" flipH="1">
                    <a:off x="5984864" y="3626401"/>
                    <a:ext cx="542459" cy="0"/>
                  </a:xfrm>
                  <a:prstGeom prst="line">
                    <a:avLst/>
                  </a:prstGeom>
                  <a:noFill/>
                  <a:ln w="31750" cap="flat" cmpd="sng" algn="ctr">
                    <a:solidFill>
                      <a:schemeClr val="tx1"/>
                    </a:solidFill>
                    <a:prstDash val="solid"/>
                  </a:ln>
                  <a:effectLst/>
                </p:spPr>
              </p:cxnSp>
            </p:grpSp>
            <p:grpSp>
              <p:nvGrpSpPr>
                <p:cNvPr id="30" name="グループ化 41"/>
                <p:cNvGrpSpPr>
                  <a:grpSpLocks noChangeAspect="1"/>
                </p:cNvGrpSpPr>
                <p:nvPr/>
              </p:nvGrpSpPr>
              <p:grpSpPr bwMode="auto">
                <a:xfrm>
                  <a:off x="7452093" y="935882"/>
                  <a:ext cx="360097" cy="360415"/>
                  <a:chOff x="5715293" y="3355171"/>
                  <a:chExt cx="1079206" cy="1080158"/>
                </a:xfrm>
              </p:grpSpPr>
              <p:sp>
                <p:nvSpPr>
                  <p:cNvPr id="37" name="円/楕円 36"/>
                  <p:cNvSpPr/>
                  <p:nvPr/>
                </p:nvSpPr>
                <p:spPr>
                  <a:xfrm>
                    <a:off x="5715293" y="3359927"/>
                    <a:ext cx="1079206" cy="107540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38" name="直線コネクタ 37"/>
                  <p:cNvCxnSpPr>
                    <a:stCxn id="37" idx="4"/>
                    <a:endCxn id="37" idx="0"/>
                  </p:cNvCxnSpPr>
                  <p:nvPr/>
                </p:nvCxnSpPr>
                <p:spPr>
                  <a:xfrm rot="5400000" flipH="1">
                    <a:off x="5986041" y="3626401"/>
                    <a:ext cx="542459" cy="0"/>
                  </a:xfrm>
                  <a:prstGeom prst="line">
                    <a:avLst/>
                  </a:prstGeom>
                  <a:noFill/>
                  <a:ln w="31750" cap="flat" cmpd="sng" algn="ctr">
                    <a:solidFill>
                      <a:schemeClr val="tx1"/>
                    </a:solidFill>
                    <a:prstDash val="solid"/>
                  </a:ln>
                  <a:effectLst/>
                </p:spPr>
              </p:cxnSp>
            </p:grpSp>
            <p:grpSp>
              <p:nvGrpSpPr>
                <p:cNvPr id="31" name="グループ化 41"/>
                <p:cNvGrpSpPr>
                  <a:grpSpLocks noChangeAspect="1"/>
                </p:cNvGrpSpPr>
                <p:nvPr/>
              </p:nvGrpSpPr>
              <p:grpSpPr bwMode="auto">
                <a:xfrm>
                  <a:off x="7956545" y="935882"/>
                  <a:ext cx="360097" cy="360415"/>
                  <a:chOff x="5715517" y="3355171"/>
                  <a:chExt cx="1079206" cy="1080158"/>
                </a:xfrm>
              </p:grpSpPr>
              <p:sp>
                <p:nvSpPr>
                  <p:cNvPr id="35" name="円/楕円 34"/>
                  <p:cNvSpPr/>
                  <p:nvPr/>
                </p:nvSpPr>
                <p:spPr>
                  <a:xfrm>
                    <a:off x="5715517" y="3359927"/>
                    <a:ext cx="1079206" cy="107540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36" name="直線コネクタ 35"/>
                  <p:cNvCxnSpPr>
                    <a:stCxn id="35" idx="4"/>
                    <a:endCxn id="35" idx="0"/>
                  </p:cNvCxnSpPr>
                  <p:nvPr/>
                </p:nvCxnSpPr>
                <p:spPr>
                  <a:xfrm rot="5400000" flipH="1">
                    <a:off x="5986265" y="3626401"/>
                    <a:ext cx="542459" cy="0"/>
                  </a:xfrm>
                  <a:prstGeom prst="line">
                    <a:avLst/>
                  </a:prstGeom>
                  <a:noFill/>
                  <a:ln w="31750" cap="flat" cmpd="sng" algn="ctr">
                    <a:solidFill>
                      <a:schemeClr val="tx1"/>
                    </a:solidFill>
                    <a:prstDash val="solid"/>
                  </a:ln>
                  <a:effectLst/>
                </p:spPr>
              </p:cxnSp>
            </p:grpSp>
            <p:grpSp>
              <p:nvGrpSpPr>
                <p:cNvPr id="32" name="グループ化 41"/>
                <p:cNvGrpSpPr>
                  <a:grpSpLocks noChangeAspect="1"/>
                </p:cNvGrpSpPr>
                <p:nvPr/>
              </p:nvGrpSpPr>
              <p:grpSpPr bwMode="auto">
                <a:xfrm>
                  <a:off x="8459413" y="935882"/>
                  <a:ext cx="361683" cy="360415"/>
                  <a:chOff x="5712918" y="3355171"/>
                  <a:chExt cx="1083959" cy="1080158"/>
                </a:xfrm>
              </p:grpSpPr>
              <p:sp>
                <p:nvSpPr>
                  <p:cNvPr id="33" name="円/楕円 32"/>
                  <p:cNvSpPr/>
                  <p:nvPr/>
                </p:nvSpPr>
                <p:spPr>
                  <a:xfrm>
                    <a:off x="5712918" y="3359927"/>
                    <a:ext cx="1083959" cy="107540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34" name="直線コネクタ 33"/>
                  <p:cNvCxnSpPr>
                    <a:stCxn id="33" idx="4"/>
                    <a:endCxn id="33" idx="0"/>
                  </p:cNvCxnSpPr>
                  <p:nvPr/>
                </p:nvCxnSpPr>
                <p:spPr>
                  <a:xfrm rot="5400000" flipH="1">
                    <a:off x="5988419" y="3626401"/>
                    <a:ext cx="542459" cy="0"/>
                  </a:xfrm>
                  <a:prstGeom prst="line">
                    <a:avLst/>
                  </a:prstGeom>
                  <a:noFill/>
                  <a:ln w="31750" cap="flat" cmpd="sng" algn="ctr">
                    <a:solidFill>
                      <a:schemeClr val="tx1"/>
                    </a:solidFill>
                    <a:prstDash val="solid"/>
                  </a:ln>
                  <a:effectLst/>
                </p:spPr>
              </p:cxnSp>
            </p:grpSp>
          </p:grpSp>
          <p:grpSp>
            <p:nvGrpSpPr>
              <p:cNvPr id="41" name="グループ化 125"/>
              <p:cNvGrpSpPr/>
              <p:nvPr/>
            </p:nvGrpSpPr>
            <p:grpSpPr>
              <a:xfrm>
                <a:off x="7982129" y="4725144"/>
                <a:ext cx="504056" cy="504056"/>
                <a:chOff x="8388424" y="6021288"/>
                <a:chExt cx="504056" cy="504056"/>
              </a:xfrm>
            </p:grpSpPr>
            <p:sp>
              <p:nvSpPr>
                <p:cNvPr id="42" name="円/楕円 41"/>
                <p:cNvSpPr/>
                <p:nvPr/>
              </p:nvSpPr>
              <p:spPr bwMode="auto">
                <a:xfrm rot="19966476">
                  <a:off x="8388424" y="6021288"/>
                  <a:ext cx="504056" cy="504056"/>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43" name="直線コネクタ 42"/>
                <p:cNvCxnSpPr>
                  <a:endCxn id="42" idx="0"/>
                </p:cNvCxnSpPr>
                <p:nvPr/>
              </p:nvCxnSpPr>
              <p:spPr bwMode="auto">
                <a:xfrm rot="16200000" flipV="1">
                  <a:off x="8452747" y="6121614"/>
                  <a:ext cx="260111" cy="115301"/>
                </a:xfrm>
                <a:prstGeom prst="line">
                  <a:avLst/>
                </a:prstGeom>
                <a:noFill/>
                <a:ln w="31750" cap="flat" cmpd="sng" algn="ctr">
                  <a:solidFill>
                    <a:schemeClr val="tx1"/>
                  </a:solidFill>
                  <a:prstDash val="solid"/>
                </a:ln>
                <a:effectLst/>
              </p:spPr>
            </p:cxnSp>
          </p:grpSp>
          <p:sp>
            <p:nvSpPr>
              <p:cNvPr id="44" name="下矢印 43"/>
              <p:cNvSpPr/>
              <p:nvPr/>
            </p:nvSpPr>
            <p:spPr>
              <a:xfrm>
                <a:off x="5004048" y="4221088"/>
                <a:ext cx="327360" cy="451656"/>
              </a:xfrm>
              <a:prstGeom prst="downArrow">
                <a:avLst>
                  <a:gd name="adj1" fmla="val 45937"/>
                  <a:gd name="adj2" fmla="val 53104"/>
                </a:avLst>
              </a:prstGeom>
              <a:solidFill>
                <a:srgbClr val="377BCD"/>
              </a:solidFill>
              <a:ln w="25400" cap="flat" cmpd="sng" algn="ctr">
                <a:solidFill>
                  <a:schemeClr val="tx1"/>
                </a:solidFill>
                <a:prstDash val="solid"/>
              </a:ln>
              <a:effectLst/>
            </p:spPr>
            <p:txBody>
              <a:bodyPr rtlCol="0" anchor="ctr"/>
              <a:lstStyle/>
              <a:p>
                <a:pPr algn="ctr" defTabSz="685800">
                  <a:defRPr/>
                </a:pPr>
                <a:endParaRPr kumimoji="0" lang="ja-JP" altLang="en-US" sz="1350" kern="0">
                  <a:solidFill>
                    <a:prstClr val="white"/>
                  </a:solidFill>
                  <a:latin typeface="Calibri"/>
                  <a:ea typeface="ＭＳ Ｐゴシック"/>
                </a:endParaRPr>
              </a:p>
            </p:txBody>
          </p:sp>
          <p:grpSp>
            <p:nvGrpSpPr>
              <p:cNvPr id="45" name="グループ化 66"/>
              <p:cNvGrpSpPr>
                <a:grpSpLocks/>
              </p:cNvGrpSpPr>
              <p:nvPr/>
            </p:nvGrpSpPr>
            <p:grpSpPr bwMode="auto">
              <a:xfrm>
                <a:off x="4375226" y="4722016"/>
                <a:ext cx="1656000" cy="504000"/>
                <a:chOff x="6876256" y="1940917"/>
                <a:chExt cx="2016224" cy="627156"/>
              </a:xfrm>
            </p:grpSpPr>
            <p:sp>
              <p:nvSpPr>
                <p:cNvPr id="46" name="正方形/長方形 45"/>
                <p:cNvSpPr/>
                <p:nvPr/>
              </p:nvSpPr>
              <p:spPr>
                <a:xfrm>
                  <a:off x="6876256" y="1940917"/>
                  <a:ext cx="2016224" cy="627156"/>
                </a:xfrm>
                <a:prstGeom prst="rect">
                  <a:avLst/>
                </a:prstGeom>
                <a:solidFill>
                  <a:sysClr val="window" lastClr="FFFFFF">
                    <a:lumMod val="75000"/>
                  </a:sysClr>
                </a:solidFill>
                <a:ln w="25400" cap="flat" cmpd="sng" algn="ctr">
                  <a:solidFill>
                    <a:schemeClr val="tx1"/>
                  </a:solidFill>
                  <a:prstDash val="dash"/>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grpSp>
              <p:nvGrpSpPr>
                <p:cNvPr id="47" name="グループ化 41"/>
                <p:cNvGrpSpPr>
                  <a:grpSpLocks noChangeAspect="1"/>
                </p:cNvGrpSpPr>
                <p:nvPr/>
              </p:nvGrpSpPr>
              <p:grpSpPr bwMode="auto">
                <a:xfrm rot="-1853760">
                  <a:off x="6953986" y="2088578"/>
                  <a:ext cx="360097" cy="360416"/>
                  <a:chOff x="5715432" y="3354934"/>
                  <a:chExt cx="1079206" cy="1080158"/>
                </a:xfrm>
              </p:grpSpPr>
              <p:sp>
                <p:nvSpPr>
                  <p:cNvPr id="57" name="円/楕円 56"/>
                  <p:cNvSpPr/>
                  <p:nvPr/>
                </p:nvSpPr>
                <p:spPr>
                  <a:xfrm>
                    <a:off x="5715432" y="3354934"/>
                    <a:ext cx="1079206" cy="1080158"/>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58" name="直線コネクタ 57"/>
                  <p:cNvCxnSpPr>
                    <a:stCxn id="57" idx="4"/>
                    <a:endCxn id="57" idx="0"/>
                  </p:cNvCxnSpPr>
                  <p:nvPr/>
                </p:nvCxnSpPr>
                <p:spPr>
                  <a:xfrm rot="5400000" flipH="1">
                    <a:off x="5975334" y="3626539"/>
                    <a:ext cx="542459" cy="0"/>
                  </a:xfrm>
                  <a:prstGeom prst="line">
                    <a:avLst/>
                  </a:prstGeom>
                  <a:noFill/>
                  <a:ln w="31750" cap="flat" cmpd="sng" algn="ctr">
                    <a:solidFill>
                      <a:schemeClr val="tx1"/>
                    </a:solidFill>
                    <a:prstDash val="solid"/>
                  </a:ln>
                  <a:effectLst/>
                </p:spPr>
              </p:cxnSp>
            </p:grpSp>
            <p:grpSp>
              <p:nvGrpSpPr>
                <p:cNvPr id="48" name="グループ化 41"/>
                <p:cNvGrpSpPr>
                  <a:grpSpLocks noChangeAspect="1"/>
                </p:cNvGrpSpPr>
                <p:nvPr/>
              </p:nvGrpSpPr>
              <p:grpSpPr bwMode="auto">
                <a:xfrm rot="1918223">
                  <a:off x="7446747" y="2085086"/>
                  <a:ext cx="360097" cy="364196"/>
                  <a:chOff x="5698019" y="3354430"/>
                  <a:chExt cx="1079206" cy="1091493"/>
                </a:xfrm>
              </p:grpSpPr>
              <p:sp>
                <p:nvSpPr>
                  <p:cNvPr id="55" name="円/楕円 54"/>
                  <p:cNvSpPr/>
                  <p:nvPr/>
                </p:nvSpPr>
                <p:spPr>
                  <a:xfrm>
                    <a:off x="5698019" y="3365759"/>
                    <a:ext cx="1079206" cy="1080164"/>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56" name="直線コネクタ 55"/>
                  <p:cNvCxnSpPr>
                    <a:stCxn id="55" idx="4"/>
                    <a:endCxn id="55" idx="0"/>
                  </p:cNvCxnSpPr>
                  <p:nvPr/>
                </p:nvCxnSpPr>
                <p:spPr>
                  <a:xfrm rot="5400000" flipH="1">
                    <a:off x="5979413" y="3625661"/>
                    <a:ext cx="542462" cy="0"/>
                  </a:xfrm>
                  <a:prstGeom prst="line">
                    <a:avLst/>
                  </a:prstGeom>
                  <a:noFill/>
                  <a:ln w="31750" cap="flat" cmpd="sng" algn="ctr">
                    <a:solidFill>
                      <a:schemeClr val="tx1"/>
                    </a:solidFill>
                    <a:prstDash val="solid"/>
                  </a:ln>
                  <a:effectLst/>
                </p:spPr>
              </p:cxnSp>
            </p:grpSp>
            <p:grpSp>
              <p:nvGrpSpPr>
                <p:cNvPr id="49" name="グループ化 41"/>
                <p:cNvGrpSpPr>
                  <a:grpSpLocks noChangeAspect="1"/>
                </p:cNvGrpSpPr>
                <p:nvPr/>
              </p:nvGrpSpPr>
              <p:grpSpPr bwMode="auto">
                <a:xfrm rot="-869630">
                  <a:off x="7955746" y="2080712"/>
                  <a:ext cx="360097" cy="366795"/>
                  <a:chOff x="5717261" y="3331675"/>
                  <a:chExt cx="1079206" cy="1099283"/>
                </a:xfrm>
              </p:grpSpPr>
              <p:sp>
                <p:nvSpPr>
                  <p:cNvPr id="53" name="円/楕円 52"/>
                  <p:cNvSpPr/>
                  <p:nvPr/>
                </p:nvSpPr>
                <p:spPr>
                  <a:xfrm>
                    <a:off x="5717261" y="3350791"/>
                    <a:ext cx="1079206" cy="1080167"/>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54" name="直線コネクタ 53"/>
                  <p:cNvCxnSpPr>
                    <a:stCxn id="53" idx="4"/>
                    <a:endCxn id="53" idx="0"/>
                  </p:cNvCxnSpPr>
                  <p:nvPr/>
                </p:nvCxnSpPr>
                <p:spPr>
                  <a:xfrm rot="5400000" flipH="1">
                    <a:off x="5983893" y="3602906"/>
                    <a:ext cx="542462" cy="0"/>
                  </a:xfrm>
                  <a:prstGeom prst="line">
                    <a:avLst/>
                  </a:prstGeom>
                  <a:noFill/>
                  <a:ln w="31750" cap="flat" cmpd="sng" algn="ctr">
                    <a:solidFill>
                      <a:schemeClr val="tx1"/>
                    </a:solidFill>
                    <a:prstDash val="solid"/>
                  </a:ln>
                  <a:effectLst/>
                </p:spPr>
              </p:cxnSp>
            </p:grpSp>
            <p:grpSp>
              <p:nvGrpSpPr>
                <p:cNvPr id="50" name="グループ化 41"/>
                <p:cNvGrpSpPr>
                  <a:grpSpLocks noChangeAspect="1"/>
                </p:cNvGrpSpPr>
                <p:nvPr/>
              </p:nvGrpSpPr>
              <p:grpSpPr bwMode="auto">
                <a:xfrm rot="1058838">
                  <a:off x="8459627" y="2080844"/>
                  <a:ext cx="358510" cy="361831"/>
                  <a:chOff x="5706723" y="3334498"/>
                  <a:chExt cx="1074451" cy="1084407"/>
                </a:xfrm>
              </p:grpSpPr>
              <p:sp>
                <p:nvSpPr>
                  <p:cNvPr id="51" name="円/楕円 50"/>
                  <p:cNvSpPr/>
                  <p:nvPr/>
                </p:nvSpPr>
                <p:spPr>
                  <a:xfrm>
                    <a:off x="5706723" y="3338740"/>
                    <a:ext cx="1074451" cy="1080165"/>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52" name="直線コネクタ 51"/>
                  <p:cNvCxnSpPr>
                    <a:stCxn id="51" idx="4"/>
                    <a:endCxn id="51" idx="0"/>
                  </p:cNvCxnSpPr>
                  <p:nvPr/>
                </p:nvCxnSpPr>
                <p:spPr>
                  <a:xfrm rot="5400000" flipH="1">
                    <a:off x="5975714" y="3605729"/>
                    <a:ext cx="542462" cy="0"/>
                  </a:xfrm>
                  <a:prstGeom prst="line">
                    <a:avLst/>
                  </a:prstGeom>
                  <a:noFill/>
                  <a:ln w="31750" cap="flat" cmpd="sng" algn="ctr">
                    <a:solidFill>
                      <a:schemeClr val="tx1"/>
                    </a:solidFill>
                    <a:prstDash val="solid"/>
                  </a:ln>
                  <a:effectLst/>
                </p:spPr>
              </p:cxnSp>
            </p:grpSp>
          </p:grpSp>
          <p:sp>
            <p:nvSpPr>
              <p:cNvPr id="59" name="下矢印 58"/>
              <p:cNvSpPr/>
              <p:nvPr/>
            </p:nvSpPr>
            <p:spPr bwMode="auto">
              <a:xfrm rot="8857241">
                <a:off x="7840468" y="4313317"/>
                <a:ext cx="173532" cy="337573"/>
              </a:xfrm>
              <a:prstGeom prst="downArrow">
                <a:avLst/>
              </a:prstGeom>
              <a:solidFill>
                <a:srgbClr val="377BCD"/>
              </a:solidFill>
              <a:ln w="2540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grpSp>
            <p:nvGrpSpPr>
              <p:cNvPr id="60" name="グループ化 145"/>
              <p:cNvGrpSpPr/>
              <p:nvPr/>
            </p:nvGrpSpPr>
            <p:grpSpPr>
              <a:xfrm>
                <a:off x="7039738" y="3508891"/>
                <a:ext cx="1238307" cy="784205"/>
                <a:chOff x="7255762" y="2356763"/>
                <a:chExt cx="1238307" cy="784205"/>
              </a:xfrm>
            </p:grpSpPr>
            <p:grpSp>
              <p:nvGrpSpPr>
                <p:cNvPr id="61" name="グループ化 127"/>
                <p:cNvGrpSpPr/>
                <p:nvPr/>
              </p:nvGrpSpPr>
              <p:grpSpPr>
                <a:xfrm rot="1417882">
                  <a:off x="7990013" y="2428771"/>
                  <a:ext cx="504056" cy="504056"/>
                  <a:chOff x="8388424" y="6021288"/>
                  <a:chExt cx="504056" cy="504056"/>
                </a:xfrm>
              </p:grpSpPr>
              <p:sp>
                <p:nvSpPr>
                  <p:cNvPr id="71" name="円/楕円 70"/>
                  <p:cNvSpPr/>
                  <p:nvPr/>
                </p:nvSpPr>
                <p:spPr bwMode="auto">
                  <a:xfrm rot="19966476">
                    <a:off x="8388424" y="6021288"/>
                    <a:ext cx="504056" cy="504056"/>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72" name="直線コネクタ 71"/>
                  <p:cNvCxnSpPr>
                    <a:endCxn id="71" idx="0"/>
                  </p:cNvCxnSpPr>
                  <p:nvPr/>
                </p:nvCxnSpPr>
                <p:spPr bwMode="auto">
                  <a:xfrm rot="16200000" flipV="1">
                    <a:off x="8452747" y="6121614"/>
                    <a:ext cx="260111" cy="115301"/>
                  </a:xfrm>
                  <a:prstGeom prst="line">
                    <a:avLst/>
                  </a:prstGeom>
                  <a:noFill/>
                  <a:ln w="31750" cap="flat" cmpd="sng" algn="ctr">
                    <a:solidFill>
                      <a:schemeClr val="tx1"/>
                    </a:solidFill>
                    <a:prstDash val="solid"/>
                  </a:ln>
                  <a:effectLst/>
                </p:spPr>
              </p:cxnSp>
            </p:grpSp>
            <p:grpSp>
              <p:nvGrpSpPr>
                <p:cNvPr id="62" name="グループ化 130"/>
                <p:cNvGrpSpPr/>
                <p:nvPr/>
              </p:nvGrpSpPr>
              <p:grpSpPr>
                <a:xfrm>
                  <a:off x="7629972" y="2356763"/>
                  <a:ext cx="504056" cy="504056"/>
                  <a:chOff x="8388424" y="6021288"/>
                  <a:chExt cx="504056" cy="504056"/>
                </a:xfrm>
              </p:grpSpPr>
              <p:sp>
                <p:nvSpPr>
                  <p:cNvPr id="69" name="円/楕円 68"/>
                  <p:cNvSpPr/>
                  <p:nvPr/>
                </p:nvSpPr>
                <p:spPr bwMode="auto">
                  <a:xfrm rot="19966476">
                    <a:off x="8388424" y="6021288"/>
                    <a:ext cx="504056" cy="504056"/>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70" name="直線コネクタ 69"/>
                  <p:cNvCxnSpPr>
                    <a:endCxn id="69" idx="0"/>
                  </p:cNvCxnSpPr>
                  <p:nvPr/>
                </p:nvCxnSpPr>
                <p:spPr bwMode="auto">
                  <a:xfrm rot="16200000" flipV="1">
                    <a:off x="8452747" y="6121614"/>
                    <a:ext cx="260111" cy="115301"/>
                  </a:xfrm>
                  <a:prstGeom prst="line">
                    <a:avLst/>
                  </a:prstGeom>
                  <a:noFill/>
                  <a:ln w="31750" cap="flat" cmpd="sng" algn="ctr">
                    <a:solidFill>
                      <a:schemeClr val="tx1"/>
                    </a:solidFill>
                    <a:prstDash val="solid"/>
                  </a:ln>
                  <a:effectLst/>
                </p:spPr>
              </p:cxnSp>
            </p:grpSp>
            <p:grpSp>
              <p:nvGrpSpPr>
                <p:cNvPr id="63" name="グループ化 133"/>
                <p:cNvGrpSpPr/>
                <p:nvPr/>
              </p:nvGrpSpPr>
              <p:grpSpPr>
                <a:xfrm rot="20516265">
                  <a:off x="7622089" y="2636912"/>
                  <a:ext cx="504056" cy="504056"/>
                  <a:chOff x="8388424" y="6021288"/>
                  <a:chExt cx="504056" cy="504056"/>
                </a:xfrm>
              </p:grpSpPr>
              <p:sp>
                <p:nvSpPr>
                  <p:cNvPr id="67" name="円/楕円 66"/>
                  <p:cNvSpPr/>
                  <p:nvPr/>
                </p:nvSpPr>
                <p:spPr bwMode="auto">
                  <a:xfrm rot="19966476">
                    <a:off x="8388424" y="6021288"/>
                    <a:ext cx="504056" cy="504056"/>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68" name="直線コネクタ 67"/>
                  <p:cNvCxnSpPr>
                    <a:endCxn id="67" idx="0"/>
                  </p:cNvCxnSpPr>
                  <p:nvPr/>
                </p:nvCxnSpPr>
                <p:spPr bwMode="auto">
                  <a:xfrm rot="16200000" flipV="1">
                    <a:off x="8452747" y="6121614"/>
                    <a:ext cx="260111" cy="115301"/>
                  </a:xfrm>
                  <a:prstGeom prst="line">
                    <a:avLst/>
                  </a:prstGeom>
                  <a:noFill/>
                  <a:ln w="31750" cap="flat" cmpd="sng" algn="ctr">
                    <a:solidFill>
                      <a:schemeClr val="tx1"/>
                    </a:solidFill>
                    <a:prstDash val="solid"/>
                  </a:ln>
                  <a:effectLst/>
                </p:spPr>
              </p:cxnSp>
            </p:grpSp>
            <p:grpSp>
              <p:nvGrpSpPr>
                <p:cNvPr id="64" name="グループ化 136"/>
                <p:cNvGrpSpPr/>
                <p:nvPr/>
              </p:nvGrpSpPr>
              <p:grpSpPr>
                <a:xfrm rot="19828430">
                  <a:off x="7255762" y="2558618"/>
                  <a:ext cx="504056" cy="504056"/>
                  <a:chOff x="8388424" y="6021288"/>
                  <a:chExt cx="504056" cy="504056"/>
                </a:xfrm>
              </p:grpSpPr>
              <p:sp>
                <p:nvSpPr>
                  <p:cNvPr id="65" name="円/楕円 64"/>
                  <p:cNvSpPr/>
                  <p:nvPr/>
                </p:nvSpPr>
                <p:spPr bwMode="auto">
                  <a:xfrm rot="19966476">
                    <a:off x="8388424" y="6021288"/>
                    <a:ext cx="504056" cy="504056"/>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66" name="直線コネクタ 65"/>
                  <p:cNvCxnSpPr>
                    <a:endCxn id="65" idx="0"/>
                  </p:cNvCxnSpPr>
                  <p:nvPr/>
                </p:nvCxnSpPr>
                <p:spPr bwMode="auto">
                  <a:xfrm rot="16200000" flipV="1">
                    <a:off x="8452747" y="6121614"/>
                    <a:ext cx="260111" cy="115301"/>
                  </a:xfrm>
                  <a:prstGeom prst="line">
                    <a:avLst/>
                  </a:prstGeom>
                  <a:noFill/>
                  <a:ln w="31750" cap="flat" cmpd="sng" algn="ctr">
                    <a:solidFill>
                      <a:schemeClr val="tx1"/>
                    </a:solidFill>
                    <a:prstDash val="solid"/>
                  </a:ln>
                  <a:effectLst/>
                </p:spPr>
              </p:cxnSp>
            </p:grpSp>
          </p:grpSp>
          <p:sp>
            <p:nvSpPr>
              <p:cNvPr id="73" name="角丸四角形 72"/>
              <p:cNvSpPr/>
              <p:nvPr/>
            </p:nvSpPr>
            <p:spPr>
              <a:xfrm>
                <a:off x="6804248" y="3429000"/>
                <a:ext cx="1872208" cy="1872208"/>
              </a:xfrm>
              <a:prstGeom prst="roundRect">
                <a:avLst>
                  <a:gd name="adj" fmla="val 6990"/>
                </a:avLst>
              </a:prstGeom>
              <a:noFill/>
              <a:ln w="25400" cap="flat" cmpd="sng" algn="ctr">
                <a:solidFill>
                  <a:schemeClr val="tx1"/>
                </a:solidFill>
                <a:prstDash val="solid"/>
              </a:ln>
              <a:effectLst/>
            </p:spPr>
            <p:txBody>
              <a:bodyPr rtlCol="0" anchor="ctr"/>
              <a:lstStyle/>
              <a:p>
                <a:pPr algn="ctr" defTabSz="685800">
                  <a:defRPr/>
                </a:pPr>
                <a:endParaRPr kumimoji="0" lang="ja-JP" altLang="en-US" sz="1350" kern="0">
                  <a:solidFill>
                    <a:prstClr val="white"/>
                  </a:solidFill>
                  <a:latin typeface="Calibri"/>
                  <a:ea typeface="ＭＳ Ｐゴシック"/>
                </a:endParaRPr>
              </a:p>
            </p:txBody>
          </p:sp>
        </p:grpSp>
        <mc:AlternateContent xmlns:mc="http://schemas.openxmlformats.org/markup-compatibility/2006" xmlns:a14="http://schemas.microsoft.com/office/drawing/2010/main">
          <mc:Choice Requires="a14">
            <p:sp>
              <p:nvSpPr>
                <p:cNvPr id="75" name="テキスト ボックス 74"/>
                <p:cNvSpPr txBox="1"/>
                <p:nvPr/>
              </p:nvSpPr>
              <p:spPr>
                <a:xfrm>
                  <a:off x="4576434" y="3725995"/>
                  <a:ext cx="54371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sub>
                        </m:sSub>
                      </m:oMath>
                    </m:oMathPara>
                  </a14:m>
                  <a:endParaRPr lang="ja-JP" altLang="en-US" dirty="0"/>
                </a:p>
              </p:txBody>
            </p:sp>
          </mc:Choice>
          <mc:Fallback xmlns="">
            <p:sp>
              <p:nvSpPr>
                <p:cNvPr id="75" name="テキスト ボックス 74"/>
                <p:cNvSpPr txBox="1">
                  <a:spLocks noRot="1" noChangeAspect="1" noMove="1" noResize="1" noEditPoints="1" noAdjustHandles="1" noChangeArrowheads="1" noChangeShapeType="1" noTextEdit="1"/>
                </p:cNvSpPr>
                <p:nvPr/>
              </p:nvSpPr>
              <p:spPr>
                <a:xfrm>
                  <a:off x="4576434" y="3725995"/>
                  <a:ext cx="543718" cy="369332"/>
                </a:xfrm>
                <a:prstGeom prst="rect">
                  <a:avLst/>
                </a:prstGeom>
                <a:blipFill rotWithShape="0">
                  <a:blip r:embed="rId3"/>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4534691" y="4596222"/>
                  <a:ext cx="543718"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𝑘</m:t>
                            </m:r>
                            <m:r>
                              <a:rPr lang="en-US" altLang="ja-JP" i="1">
                                <a:latin typeface="Cambria Math" panose="02040503050406030204" pitchFamily="18" charset="0"/>
                              </a:rPr>
                              <m:t>+1</m:t>
                            </m:r>
                          </m:sub>
                        </m:sSub>
                      </m:oMath>
                    </m:oMathPara>
                  </a14:m>
                  <a:endParaRPr lang="ja-JP" altLang="en-US" dirty="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4534691" y="4596222"/>
                  <a:ext cx="543718" cy="369332"/>
                </a:xfrm>
                <a:prstGeom prst="rect">
                  <a:avLst/>
                </a:prstGeom>
                <a:blipFill rotWithShape="0">
                  <a:blip r:embed="rId4"/>
                  <a:stretch>
                    <a:fillRect/>
                  </a:stretch>
                </a:blipFill>
                <a:ln>
                  <a:noFill/>
                </a:ln>
              </p:spPr>
              <p:txBody>
                <a:bodyPr/>
                <a:lstStyle/>
                <a:p>
                  <a:r>
                    <a:rPr lang="ja-JP" altLang="en-US">
                      <a:noFill/>
                    </a:rPr>
                    <a:t> </a:t>
                  </a:r>
                </a:p>
              </p:txBody>
            </p:sp>
          </mc:Fallback>
        </mc:AlternateContent>
      </p:grpSp>
      <p:sp>
        <p:nvSpPr>
          <p:cNvPr id="79" name="角丸四角形 78"/>
          <p:cNvSpPr/>
          <p:nvPr/>
        </p:nvSpPr>
        <p:spPr>
          <a:xfrm>
            <a:off x="4190579" y="1204126"/>
            <a:ext cx="4703920" cy="2077521"/>
          </a:xfrm>
          <a:prstGeom prst="roundRect">
            <a:avLst/>
          </a:prstGeom>
          <a:solidFill>
            <a:schemeClr val="accent1">
              <a:lumMod val="60000"/>
              <a:lumOff val="40000"/>
            </a:schemeClr>
          </a:solidFill>
          <a:ln>
            <a:solidFill>
              <a:srgbClr val="00206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defRPr/>
            </a:pPr>
            <a:r>
              <a:rPr kumimoji="0" lang="ja-JP" altLang="en-US" sz="2400" kern="0" dirty="0"/>
              <a:t>オドメトリ情報から求めたロボットへの入力に各パーティクルごとにノイズを加え，ロボットの運動学モデルより次時刻の姿勢の予測を行う．</a:t>
            </a:r>
            <a:endParaRPr kumimoji="0" lang="en-US" altLang="ja-JP" sz="2400" kern="0" dirty="0"/>
          </a:p>
        </p:txBody>
      </p:sp>
      <p:sp>
        <p:nvSpPr>
          <p:cNvPr id="81"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endParaRPr kumimoji="1" lang="ja-JP" altLang="en-US" sz="3200" dirty="0"/>
          </a:p>
        </p:txBody>
      </p:sp>
      <p:grpSp>
        <p:nvGrpSpPr>
          <p:cNvPr id="83" name="グループ化 82"/>
          <p:cNvGrpSpPr/>
          <p:nvPr/>
        </p:nvGrpSpPr>
        <p:grpSpPr>
          <a:xfrm>
            <a:off x="325619" y="1021031"/>
            <a:ext cx="3297751" cy="5372391"/>
            <a:chOff x="4514609" y="1196752"/>
            <a:chExt cx="3297751" cy="5372391"/>
          </a:xfrm>
          <a:solidFill>
            <a:schemeClr val="bg1"/>
          </a:solidFill>
        </p:grpSpPr>
        <p:cxnSp>
          <p:nvCxnSpPr>
            <p:cNvPr id="84" name="直線矢印コネクタ 83"/>
            <p:cNvCxnSpPr>
              <a:stCxn id="85" idx="2"/>
              <a:endCxn id="93" idx="0"/>
            </p:cNvCxnSpPr>
            <p:nvPr/>
          </p:nvCxnSpPr>
          <p:spPr bwMode="auto">
            <a:xfrm>
              <a:off x="6050346" y="1457918"/>
              <a:ext cx="11956" cy="458914"/>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角丸四角形 84"/>
            <p:cNvSpPr/>
            <p:nvPr/>
          </p:nvSpPr>
          <p:spPr>
            <a:xfrm>
              <a:off x="5607703" y="1196752"/>
              <a:ext cx="885286" cy="26116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START</a:t>
              </a:r>
              <a:endParaRPr kumimoji="1" lang="ja-JP" altLang="en-US" sz="2000" dirty="0">
                <a:solidFill>
                  <a:schemeClr val="tx1"/>
                </a:solidFill>
              </a:endParaRPr>
            </a:p>
          </p:txBody>
        </p:sp>
        <p:sp>
          <p:nvSpPr>
            <p:cNvPr id="86" name="正方形/長方形 85"/>
            <p:cNvSpPr/>
            <p:nvPr/>
          </p:nvSpPr>
          <p:spPr>
            <a:xfrm>
              <a:off x="5325977" y="493154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尤度の計算</a:t>
              </a:r>
              <a:endParaRPr kumimoji="1" lang="ja-JP" altLang="en-US" sz="2000" dirty="0">
                <a:solidFill>
                  <a:schemeClr val="tx1"/>
                </a:solidFill>
              </a:endParaRPr>
            </a:p>
          </p:txBody>
        </p:sp>
        <p:sp>
          <p:nvSpPr>
            <p:cNvPr id="87" name="正方形/長方形 86"/>
            <p:cNvSpPr/>
            <p:nvPr/>
          </p:nvSpPr>
          <p:spPr>
            <a:xfrm>
              <a:off x="5318690" y="4192213"/>
              <a:ext cx="1472650" cy="29135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姿勢</a:t>
              </a:r>
              <a:r>
                <a:rPr lang="ja-JP" altLang="en-US" sz="2000" dirty="0" smtClean="0">
                  <a:solidFill>
                    <a:schemeClr val="tx1"/>
                  </a:solidFill>
                </a:rPr>
                <a:t>の予測</a:t>
              </a:r>
              <a:endParaRPr kumimoji="1" lang="ja-JP" altLang="en-US" sz="2000" dirty="0">
                <a:solidFill>
                  <a:schemeClr val="tx1"/>
                </a:solidFill>
              </a:endParaRPr>
            </a:p>
          </p:txBody>
        </p:sp>
        <p:sp>
          <p:nvSpPr>
            <p:cNvPr id="88" name="フローチャート : 代替処理 114"/>
            <p:cNvSpPr/>
            <p:nvPr/>
          </p:nvSpPr>
          <p:spPr>
            <a:xfrm>
              <a:off x="5680995" y="6309320"/>
              <a:ext cx="755703" cy="259823"/>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END</a:t>
              </a:r>
              <a:endParaRPr kumimoji="1" lang="ja-JP" altLang="en-US" sz="2000" dirty="0">
                <a:solidFill>
                  <a:schemeClr val="tx1"/>
                </a:solidFill>
              </a:endParaRPr>
            </a:p>
          </p:txBody>
        </p:sp>
        <p:cxnSp>
          <p:nvCxnSpPr>
            <p:cNvPr id="89" name="直線コネクタ 88"/>
            <p:cNvCxnSpPr/>
            <p:nvPr/>
          </p:nvCxnSpPr>
          <p:spPr>
            <a:xfrm flipV="1">
              <a:off x="4524234" y="2409601"/>
              <a:ext cx="0" cy="3414569"/>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bwMode="auto">
            <a:xfrm>
              <a:off x="4524234" y="2420888"/>
              <a:ext cx="1494175"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5173686" y="5670873"/>
              <a:ext cx="1795165" cy="30659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リサンプリング</a:t>
              </a:r>
              <a:endParaRPr lang="ja-JP" altLang="en-US" sz="2000" dirty="0">
                <a:solidFill>
                  <a:schemeClr val="tx1"/>
                </a:solidFill>
                <a:latin typeface="+mn-ea"/>
              </a:endParaRPr>
            </a:p>
          </p:txBody>
        </p:sp>
        <p:cxnSp>
          <p:nvCxnSpPr>
            <p:cNvPr id="92" name="直線コネクタ 91"/>
            <p:cNvCxnSpPr>
              <a:stCxn id="91" idx="1"/>
            </p:cNvCxnSpPr>
            <p:nvPr/>
          </p:nvCxnSpPr>
          <p:spPr>
            <a:xfrm flipH="1">
              <a:off x="4514609" y="5824170"/>
              <a:ext cx="659077"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正方形/長方形 92"/>
            <p:cNvSpPr/>
            <p:nvPr/>
          </p:nvSpPr>
          <p:spPr>
            <a:xfrm>
              <a:off x="4627412" y="1916832"/>
              <a:ext cx="2869780" cy="3204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初期パーティクル</a:t>
              </a:r>
              <a:r>
                <a:rPr lang="ja-JP" altLang="en-US" sz="2000" dirty="0" smtClean="0">
                  <a:solidFill>
                    <a:schemeClr val="tx1"/>
                  </a:solidFill>
                </a:rPr>
                <a:t>の</a:t>
              </a:r>
              <a:r>
                <a:rPr lang="ja-JP" altLang="en-US" sz="2000" dirty="0">
                  <a:solidFill>
                    <a:schemeClr val="tx1"/>
                  </a:solidFill>
                </a:rPr>
                <a:t>決定</a:t>
              </a:r>
              <a:endParaRPr kumimoji="1" lang="ja-JP" altLang="en-US" sz="2000" dirty="0">
                <a:solidFill>
                  <a:schemeClr val="tx1"/>
                </a:solidFill>
              </a:endParaRPr>
            </a:p>
          </p:txBody>
        </p:sp>
        <p:cxnSp>
          <p:nvCxnSpPr>
            <p:cNvPr id="94" name="直線コネクタ 93"/>
            <p:cNvCxnSpPr>
              <a:endCxn id="97" idx="3"/>
            </p:cNvCxnSpPr>
            <p:nvPr/>
          </p:nvCxnSpPr>
          <p:spPr>
            <a:xfrm flipH="1">
              <a:off x="7393842" y="3191490"/>
              <a:ext cx="407826"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6135334" y="3717032"/>
              <a:ext cx="457882" cy="338554"/>
            </a:xfrm>
            <a:prstGeom prst="rect">
              <a:avLst/>
            </a:prstGeom>
            <a:grpFill/>
            <a:ln>
              <a:noFill/>
            </a:ln>
          </p:spPr>
          <p:txBody>
            <a:bodyPr wrap="none" rtlCol="0">
              <a:spAutoFit/>
            </a:bodyPr>
            <a:lstStyle/>
            <a:p>
              <a:r>
                <a:rPr kumimoji="1" lang="en-US" altLang="ja-JP" sz="1600" dirty="0" smtClean="0"/>
                <a:t>yes</a:t>
              </a:r>
              <a:endParaRPr kumimoji="1" lang="ja-JP" altLang="en-US" sz="1600" dirty="0"/>
            </a:p>
          </p:txBody>
        </p:sp>
        <p:sp>
          <p:nvSpPr>
            <p:cNvPr id="96" name="テキスト ボックス 95"/>
            <p:cNvSpPr txBox="1"/>
            <p:nvPr/>
          </p:nvSpPr>
          <p:spPr>
            <a:xfrm>
              <a:off x="7383282" y="2802414"/>
              <a:ext cx="401072" cy="338554"/>
            </a:xfrm>
            <a:prstGeom prst="rect">
              <a:avLst/>
            </a:prstGeom>
            <a:grpFill/>
            <a:ln>
              <a:noFill/>
            </a:ln>
          </p:spPr>
          <p:txBody>
            <a:bodyPr wrap="none" rtlCol="0">
              <a:spAutoFit/>
            </a:bodyPr>
            <a:lstStyle/>
            <a:p>
              <a:r>
                <a:rPr kumimoji="1" lang="en-US" altLang="ja-JP" sz="1600" dirty="0" smtClean="0"/>
                <a:t>no</a:t>
              </a:r>
              <a:endParaRPr kumimoji="1" lang="ja-JP" altLang="en-US" sz="1600" dirty="0"/>
            </a:p>
          </p:txBody>
        </p:sp>
        <p:sp>
          <p:nvSpPr>
            <p:cNvPr id="97" name="フローチャート : 判断 123"/>
            <p:cNvSpPr/>
            <p:nvPr/>
          </p:nvSpPr>
          <p:spPr>
            <a:xfrm>
              <a:off x="4748693" y="2675752"/>
              <a:ext cx="2645149" cy="1031476"/>
            </a:xfrm>
            <a:prstGeom prst="flowChartDecis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テキスト ボックス 97"/>
            <p:cNvSpPr txBox="1"/>
            <p:nvPr/>
          </p:nvSpPr>
          <p:spPr>
            <a:xfrm>
              <a:off x="5220240" y="2937138"/>
              <a:ext cx="1542410" cy="707886"/>
            </a:xfrm>
            <a:prstGeom prst="rect">
              <a:avLst/>
            </a:prstGeom>
            <a:noFill/>
            <a:ln>
              <a:noFill/>
            </a:ln>
          </p:spPr>
          <p:txBody>
            <a:bodyPr wrap="none" rtlCol="0">
              <a:spAutoFit/>
            </a:bodyPr>
            <a:lstStyle/>
            <a:p>
              <a:r>
                <a:rPr lang="en-US" altLang="ja-JP" sz="2000" dirty="0" smtClean="0"/>
                <a:t>3</a:t>
              </a:r>
              <a:r>
                <a:rPr lang="ja-JP" altLang="en-US" sz="2000" dirty="0" smtClean="0"/>
                <a:t>次元</a:t>
              </a:r>
              <a:r>
                <a:rPr lang="ja-JP" altLang="en-US" sz="2000" dirty="0"/>
                <a:t>データ</a:t>
              </a:r>
              <a:endParaRPr kumimoji="1" lang="en-US" altLang="ja-JP" sz="2000" dirty="0" smtClean="0"/>
            </a:p>
            <a:p>
              <a:r>
                <a:rPr lang="en-US" altLang="ja-JP" sz="2000" dirty="0"/>
                <a:t> </a:t>
              </a:r>
              <a:r>
                <a:rPr lang="en-US" altLang="ja-JP" sz="2000" dirty="0" smtClean="0"/>
                <a:t>    </a:t>
              </a:r>
              <a:r>
                <a:rPr kumimoji="1" lang="ja-JP" altLang="en-US" sz="2000" dirty="0" smtClean="0"/>
                <a:t>の取得</a:t>
              </a:r>
              <a:endParaRPr kumimoji="1" lang="ja-JP" altLang="en-US" sz="2000" dirty="0"/>
            </a:p>
          </p:txBody>
        </p:sp>
        <p:cxnSp>
          <p:nvCxnSpPr>
            <p:cNvPr id="99" name="直線矢印コネクタ 98"/>
            <p:cNvCxnSpPr>
              <a:stCxn id="93" idx="2"/>
              <a:endCxn id="97" idx="0"/>
            </p:cNvCxnSpPr>
            <p:nvPr/>
          </p:nvCxnSpPr>
          <p:spPr bwMode="auto">
            <a:xfrm>
              <a:off x="6062302" y="2237324"/>
              <a:ext cx="8966" cy="438428"/>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p:cNvCxnSpPr>
              <a:stCxn id="97" idx="2"/>
            </p:cNvCxnSpPr>
            <p:nvPr/>
          </p:nvCxnSpPr>
          <p:spPr bwMode="auto">
            <a:xfrm flipH="1">
              <a:off x="6063158" y="3707228"/>
              <a:ext cx="8110" cy="474745"/>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bwMode="auto">
            <a:xfrm rot="60000">
              <a:off x="6053900" y="450919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p:cNvCxnSpPr/>
            <p:nvPr/>
          </p:nvCxnSpPr>
          <p:spPr bwMode="auto">
            <a:xfrm rot="60000">
              <a:off x="6054171" y="524852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flipV="1">
              <a:off x="7784354" y="3191490"/>
              <a:ext cx="0" cy="3247741"/>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矢印コネクタ 103"/>
            <p:cNvCxnSpPr/>
            <p:nvPr/>
          </p:nvCxnSpPr>
          <p:spPr bwMode="auto">
            <a:xfrm flipH="1">
              <a:off x="6472770" y="6431982"/>
              <a:ext cx="1339590"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正方形/長方形 77"/>
              <p:cNvSpPr/>
              <p:nvPr/>
            </p:nvSpPr>
            <p:spPr>
              <a:xfrm>
                <a:off x="1450229" y="1615025"/>
                <a:ext cx="6780979" cy="1117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𝑘</m:t>
                          </m:r>
                        </m:sub>
                      </m:sSub>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𝒎</m:t>
                                      </m:r>
                                    </m:e>
                                    <m:sub>
                                      <m:r>
                                        <a:rPr lang="en-US" altLang="ja-JP" i="1">
                                          <a:latin typeface="Cambria Math" panose="02040503050406030204" pitchFamily="18" charset="0"/>
                                        </a:rPr>
                                        <m:t>𝑖</m:t>
                                      </m:r>
                                    </m:sub>
                                  </m:sSub>
                                </m:e>
                              </m:d>
                              <m:r>
                                <a:rPr lang="en-US" altLang="ja-JP" i="1">
                                  <a:latin typeface="Cambria Math" panose="02040503050406030204" pitchFamily="18" charset="0"/>
                                </a:rPr>
                                <m:t>                                                  </m:t>
                              </m:r>
                              <m:r>
                                <a:rPr lang="ja-JP" altLang="en-US" i="1">
                                  <a:latin typeface="Cambria Math" panose="02040503050406030204" pitchFamily="18" charset="0"/>
                                </a:rPr>
                                <m:t>①</m:t>
                              </m:r>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ja-JP" altLang="en-US" i="1">
                                      <a:latin typeface="Cambria Math" panose="02040503050406030204" pitchFamily="18" charset="0"/>
                                    </a:rPr>
                                    <m:t>𝜃</m:t>
                                  </m:r>
                                </m:e>
                              </m:func>
                              <m:r>
                                <a:rPr lang="en-US" altLang="ja-JP" i="1">
                                  <a:latin typeface="Cambria Math" panose="02040503050406030204" pitchFamily="18" charset="0"/>
                                  <a:ea typeface="Cambria Math" panose="02040503050406030204" pitchFamily="18" charset="0"/>
                                </a:rPr>
                                <m:t>&lt;0</m:t>
                              </m:r>
                              <m:r>
                                <a:rPr lang="en-US" altLang="ja-JP" i="1">
                                  <a:latin typeface="Cambria Math" panose="02040503050406030204" pitchFamily="18" charset="0"/>
                                </a:rPr>
                                <m:t>)</m:t>
                              </m:r>
                            </m:e>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sin</m:t>
                                  </m:r>
                                </m:fName>
                                <m:e>
                                  <m:r>
                                    <a:rPr lang="ja-JP" altLang="en-US" i="1">
                                      <a:latin typeface="Cambria Math" panose="02040503050406030204" pitchFamily="18" charset="0"/>
                                    </a:rPr>
                                    <m:t>𝜃</m:t>
                                  </m:r>
                                </m:e>
                              </m:func>
                              <m:r>
                                <a:rPr lang="en-US" altLang="ja-JP" i="1">
                                  <a:latin typeface="Cambria Math" panose="02040503050406030204" pitchFamily="18" charset="0"/>
                                </a:rPr>
                                <m:t>        </m:t>
                              </m:r>
                              <m:r>
                                <a:rPr lang="ja-JP" altLang="en-US" i="1">
                                  <a:latin typeface="Cambria Math" panose="02040503050406030204" pitchFamily="18" charset="0"/>
                                </a:rPr>
                                <m:t>②</m:t>
                              </m:r>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d>
                                <m:dPr>
                                  <m:begChr m:val="‖"/>
                                  <m:endChr m:val="‖"/>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𝒙</m:t>
                                      </m:r>
                                    </m:e>
                                    <m:sub>
                                      <m:r>
                                        <a:rPr lang="en-US" altLang="ja-JP" i="1">
                                          <a:latin typeface="Cambria Math" panose="02040503050406030204" pitchFamily="18" charset="0"/>
                                          <a:ea typeface="Cambria Math" panose="02040503050406030204" pitchFamily="18" charset="0"/>
                                        </a:rPr>
                                        <m:t>𝑟</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𝒎</m:t>
                                      </m:r>
                                    </m:e>
                                    <m:sub>
                                      <m:r>
                                        <a:rPr lang="en-US" altLang="ja-JP" i="1">
                                          <a:latin typeface="Cambria Math" panose="02040503050406030204" pitchFamily="18" charset="0"/>
                                          <a:ea typeface="Cambria Math" panose="02040503050406030204" pitchFamily="18" charset="0"/>
                                        </a:rPr>
                                        <m:t>𝑖</m:t>
                                      </m:r>
                                    </m:sub>
                                  </m:sSub>
                                </m:e>
                              </m:d>
                              <m:func>
                                <m:funcPr>
                                  <m:ctrlPr>
                                    <a:rPr lang="en-US" altLang="ja-JP" i="1">
                                      <a:latin typeface="Cambria Math" panose="02040503050406030204" pitchFamily="18" charset="0"/>
                                      <a:ea typeface="Cambria Math" panose="02040503050406030204" pitchFamily="18" charset="0"/>
                                    </a:rPr>
                                  </m:ctrlPr>
                                </m:funcPr>
                                <m:fName>
                                  <m:r>
                                    <m:rPr>
                                      <m:sty m:val="p"/>
                                    </m:rPr>
                                    <a:rPr lang="en-US" altLang="ja-JP">
                                      <a:latin typeface="Cambria Math" panose="02040503050406030204" pitchFamily="18" charset="0"/>
                                      <a:ea typeface="Cambria Math" panose="02040503050406030204" pitchFamily="18" charset="0"/>
                                    </a:rPr>
                                    <m:t>cos</m:t>
                                  </m:r>
                                </m:fName>
                                <m:e>
                                  <m:r>
                                    <a:rPr lang="ja-JP" altLang="en-US" i="1">
                                      <a:latin typeface="Cambria Math" panose="02040503050406030204" pitchFamily="18" charset="0"/>
                                      <a:ea typeface="Cambria Math" panose="02040503050406030204" pitchFamily="18" charset="0"/>
                                    </a:rPr>
                                    <m:t>𝜃</m:t>
                                  </m:r>
                                </m:e>
                              </m:func>
                              <m:r>
                                <a:rPr lang="en-US" altLang="ja-JP" i="1">
                                  <a:latin typeface="Cambria Math" panose="02040503050406030204" pitchFamily="18" charset="0"/>
                                  <a:ea typeface="Cambria Math" panose="02040503050406030204" pitchFamily="18" charset="0"/>
                                </a:rPr>
                                <m:t>&lt;</m:t>
                              </m:r>
                              <m:d>
                                <m:dPr>
                                  <m:begChr m:val="‖"/>
                                  <m:endChr m:val="‖"/>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𝒎</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𝒎</m:t>
                                      </m:r>
                                    </m:e>
                                    <m:sub>
                                      <m:r>
                                        <a:rPr lang="en-US" altLang="ja-JP" i="1">
                                          <a:latin typeface="Cambria Math" panose="02040503050406030204" pitchFamily="18" charset="0"/>
                                          <a:ea typeface="Cambria Math" panose="02040503050406030204" pitchFamily="18" charset="0"/>
                                        </a:rPr>
                                        <m:t>𝑖</m:t>
                                      </m:r>
                                    </m:sub>
                                  </m:sSub>
                                </m:e>
                              </m:d>
                              <m:r>
                                <a:rPr lang="en-US" altLang="ja-JP" i="1">
                                  <a:latin typeface="Cambria Math" panose="02040503050406030204" pitchFamily="18" charset="0"/>
                                </a:rPr>
                                <m:t>)</m:t>
                              </m:r>
                            </m:e>
                            <m:e>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𝒎</m:t>
                                      </m:r>
                                    </m:e>
                                    <m:sub>
                                      <m:r>
                                        <a:rPr lang="en-US" altLang="ja-JP" i="1">
                                          <a:latin typeface="Cambria Math" panose="02040503050406030204" pitchFamily="18" charset="0"/>
                                        </a:rPr>
                                        <m:t>𝑖</m:t>
                                      </m:r>
                                      <m:r>
                                        <a:rPr lang="en-US" altLang="ja-JP" i="1">
                                          <a:latin typeface="Cambria Math" panose="02040503050406030204" pitchFamily="18" charset="0"/>
                                        </a:rPr>
                                        <m:t>+1</m:t>
                                      </m:r>
                                    </m:sub>
                                  </m:sSub>
                                </m:e>
                              </m:d>
                              <m:r>
                                <a:rPr lang="en-US" altLang="ja-JP" i="1">
                                  <a:latin typeface="Cambria Math" panose="02040503050406030204" pitchFamily="18" charset="0"/>
                                </a:rPr>
                                <m:t>  </m:t>
                              </m:r>
                              <m:r>
                                <a:rPr lang="ja-JP" altLang="en-US" i="1">
                                  <a:latin typeface="Cambria Math" panose="02040503050406030204" pitchFamily="18" charset="0"/>
                                </a:rPr>
                                <m:t>③</m:t>
                              </m:r>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𝒎</m:t>
                                      </m:r>
                                    </m:e>
                                    <m:sub>
                                      <m:r>
                                        <a:rPr lang="en-US" altLang="ja-JP" i="1">
                                          <a:latin typeface="Cambria Math" panose="02040503050406030204" pitchFamily="18" charset="0"/>
                                        </a:rPr>
                                        <m:t>𝑖</m:t>
                                      </m:r>
                                    </m:sub>
                                  </m:sSub>
                                </m:e>
                              </m:d>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cos</m:t>
                                  </m:r>
                                </m:fName>
                                <m:e>
                                  <m:r>
                                    <a:rPr lang="ja-JP" altLang="en-US" i="1">
                                      <a:latin typeface="Cambria Math" panose="02040503050406030204" pitchFamily="18" charset="0"/>
                                    </a:rPr>
                                    <m:t>𝜃</m:t>
                                  </m:r>
                                </m:e>
                              </m:func>
                              <m:r>
                                <a:rPr lang="en-US" altLang="ja-JP" i="1">
                                  <a:latin typeface="Cambria Math" panose="02040503050406030204" pitchFamily="18" charset="0"/>
                                  <a:ea typeface="Cambria Math" panose="02040503050406030204" pitchFamily="18" charset="0"/>
                                </a:rPr>
                                <m:t>≥</m:t>
                              </m:r>
                              <m:d>
                                <m:dPr>
                                  <m:begChr m:val="‖"/>
                                  <m:endChr m:val="‖"/>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𝒎</m:t>
                                      </m:r>
                                    </m:e>
                                    <m:sub>
                                      <m:r>
                                        <a:rPr lang="en-US" altLang="ja-JP" i="1">
                                          <a:latin typeface="Cambria Math" panose="02040503050406030204" pitchFamily="18" charset="0"/>
                                          <a:ea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1" i="1">
                                          <a:latin typeface="Cambria Math" panose="02040503050406030204" pitchFamily="18" charset="0"/>
                                          <a:ea typeface="Cambria Math" panose="02040503050406030204" pitchFamily="18" charset="0"/>
                                        </a:rPr>
                                        <m:t>𝒎</m:t>
                                      </m:r>
                                    </m:e>
                                    <m:sub>
                                      <m:r>
                                        <a:rPr lang="en-US" altLang="ja-JP" i="1">
                                          <a:latin typeface="Cambria Math" panose="02040503050406030204" pitchFamily="18" charset="0"/>
                                          <a:ea typeface="Cambria Math" panose="02040503050406030204" pitchFamily="18" charset="0"/>
                                        </a:rPr>
                                        <m:t>𝑖</m:t>
                                      </m:r>
                                    </m:sub>
                                  </m:sSub>
                                </m:e>
                              </m:d>
                              <m:r>
                                <a:rPr lang="en-US" altLang="ja-JP" i="1">
                                  <a:latin typeface="Cambria Math" panose="02040503050406030204" pitchFamily="18" charset="0"/>
                                </a:rPr>
                                <m:t>)</m:t>
                              </m:r>
                            </m:e>
                          </m:eqArr>
                        </m:e>
                      </m:d>
                    </m:oMath>
                  </m:oMathPara>
                </a14:m>
                <a:endParaRPr lang="ja-JP" altLang="en-US" dirty="0"/>
              </a:p>
            </p:txBody>
          </p:sp>
        </mc:Choice>
        <mc:Fallback xmlns="">
          <p:sp>
            <p:nvSpPr>
              <p:cNvPr id="78" name="正方形/長方形 77"/>
              <p:cNvSpPr>
                <a:spLocks noRot="1" noChangeAspect="1" noMove="1" noResize="1" noEditPoints="1" noAdjustHandles="1" noChangeArrowheads="1" noChangeShapeType="1" noTextEdit="1"/>
              </p:cNvSpPr>
              <p:nvPr/>
            </p:nvSpPr>
            <p:spPr>
              <a:xfrm>
                <a:off x="1450229" y="1615025"/>
                <a:ext cx="6780979" cy="1117998"/>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0846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15772"/>
            <a:ext cx="9144000" cy="994172"/>
          </a:xfrm>
        </p:spPr>
        <p:txBody>
          <a:bodyPr>
            <a:normAutofit/>
          </a:bodyPr>
          <a:lstStyle/>
          <a:p>
            <a:r>
              <a:rPr lang="ja-JP" altLang="en-US" sz="3200" dirty="0" smtClean="0"/>
              <a:t>結果・考察</a:t>
            </a:r>
            <a:endParaRPr kumimoji="1" lang="ja-JP" altLang="en-US" sz="32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34" y="893696"/>
            <a:ext cx="4160234" cy="249088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93696"/>
            <a:ext cx="4160234" cy="25106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934" y="3841662"/>
            <a:ext cx="4173379" cy="2523744"/>
          </a:xfrm>
          <a:prstGeom prst="rect">
            <a:avLst/>
          </a:prstGeom>
        </p:spPr>
      </p:pic>
      <p:sp>
        <p:nvSpPr>
          <p:cNvPr id="8" name="テキスト ボックス 7"/>
          <p:cNvSpPr txBox="1"/>
          <p:nvPr/>
        </p:nvSpPr>
        <p:spPr>
          <a:xfrm>
            <a:off x="1295577" y="3379997"/>
            <a:ext cx="2424653" cy="461665"/>
          </a:xfrm>
          <a:prstGeom prst="rect">
            <a:avLst/>
          </a:prstGeom>
          <a:noFill/>
          <a:ln>
            <a:noFill/>
          </a:ln>
        </p:spPr>
        <p:txBody>
          <a:bodyPr wrap="square" rtlCol="0">
            <a:spAutoFit/>
          </a:bodyPr>
          <a:lstStyle/>
          <a:p>
            <a:r>
              <a:rPr lang="en-US" altLang="ja-JP" sz="2400" dirty="0" smtClean="0"/>
              <a:t>PF(5):</a:t>
            </a:r>
            <a:r>
              <a:rPr lang="ja-JP" altLang="en-US" sz="2400" dirty="0" smtClean="0"/>
              <a:t>分散値</a:t>
            </a:r>
            <a:r>
              <a:rPr lang="en-US" altLang="ja-JP" sz="2400" dirty="0" smtClean="0"/>
              <a:t>5</a:t>
            </a:r>
            <a:endParaRPr lang="en-US" altLang="ja-JP" sz="2400" dirty="0"/>
          </a:p>
        </p:txBody>
      </p:sp>
      <p:sp>
        <p:nvSpPr>
          <p:cNvPr id="9" name="テキスト ボックス 8"/>
          <p:cNvSpPr txBox="1"/>
          <p:nvPr/>
        </p:nvSpPr>
        <p:spPr>
          <a:xfrm>
            <a:off x="5606618" y="3379998"/>
            <a:ext cx="2424653" cy="461665"/>
          </a:xfrm>
          <a:prstGeom prst="rect">
            <a:avLst/>
          </a:prstGeom>
          <a:noFill/>
          <a:ln>
            <a:noFill/>
          </a:ln>
        </p:spPr>
        <p:txBody>
          <a:bodyPr wrap="square" rtlCol="0">
            <a:spAutoFit/>
          </a:bodyPr>
          <a:lstStyle/>
          <a:p>
            <a:r>
              <a:rPr lang="en-US" altLang="ja-JP" sz="2400" dirty="0" smtClean="0"/>
              <a:t>PF(15):</a:t>
            </a:r>
            <a:r>
              <a:rPr lang="ja-JP" altLang="en-US" sz="2400" dirty="0" smtClean="0"/>
              <a:t>分散値</a:t>
            </a:r>
            <a:r>
              <a:rPr lang="en-US" altLang="ja-JP" sz="2400" dirty="0" smtClean="0"/>
              <a:t>15</a:t>
            </a:r>
            <a:endParaRPr lang="en-US" altLang="ja-JP" sz="2400" dirty="0"/>
          </a:p>
        </p:txBody>
      </p:sp>
      <p:sp>
        <p:nvSpPr>
          <p:cNvPr id="10" name="テキスト ボックス 9"/>
          <p:cNvSpPr txBox="1"/>
          <p:nvPr/>
        </p:nvSpPr>
        <p:spPr>
          <a:xfrm>
            <a:off x="1295577" y="6345515"/>
            <a:ext cx="2424653" cy="461665"/>
          </a:xfrm>
          <a:prstGeom prst="rect">
            <a:avLst/>
          </a:prstGeom>
          <a:noFill/>
          <a:ln>
            <a:noFill/>
          </a:ln>
        </p:spPr>
        <p:txBody>
          <a:bodyPr wrap="square" rtlCol="0">
            <a:spAutoFit/>
          </a:bodyPr>
          <a:lstStyle/>
          <a:p>
            <a:r>
              <a:rPr lang="en-US" altLang="ja-JP" sz="2400" dirty="0" smtClean="0"/>
              <a:t>PF(30):</a:t>
            </a:r>
            <a:r>
              <a:rPr lang="ja-JP" altLang="en-US" sz="2400" dirty="0" smtClean="0"/>
              <a:t>分散値</a:t>
            </a:r>
            <a:r>
              <a:rPr lang="en-US" altLang="ja-JP" sz="2400" dirty="0" smtClean="0"/>
              <a:t>30</a:t>
            </a:r>
            <a:endParaRPr lang="en-US" altLang="ja-JP" sz="2400" dirty="0"/>
          </a:p>
        </p:txBody>
      </p:sp>
      <p:graphicFrame>
        <p:nvGraphicFramePr>
          <p:cNvPr id="11" name="表 10"/>
          <p:cNvGraphicFramePr>
            <a:graphicFrameLocks noGrp="1"/>
          </p:cNvGraphicFramePr>
          <p:nvPr>
            <p:extLst>
              <p:ext uri="{D42A27DB-BD31-4B8C-83A1-F6EECF244321}">
                <p14:modId xmlns:p14="http://schemas.microsoft.com/office/powerpoint/2010/main" val="3679128424"/>
              </p:ext>
            </p:extLst>
          </p:nvPr>
        </p:nvGraphicFramePr>
        <p:xfrm>
          <a:off x="4957274" y="4512072"/>
          <a:ext cx="3673158" cy="2120145"/>
        </p:xfrm>
        <a:graphic>
          <a:graphicData uri="http://schemas.openxmlformats.org/drawingml/2006/table">
            <a:tbl>
              <a:tblPr firstRow="1" bandRow="1">
                <a:tableStyleId>{5C22544A-7EE6-4342-B048-85BDC9FD1C3A}</a:tableStyleId>
              </a:tblPr>
              <a:tblGrid>
                <a:gridCol w="1224386"/>
                <a:gridCol w="1224386"/>
                <a:gridCol w="1224386"/>
              </a:tblGrid>
              <a:tr h="610480">
                <a:tc>
                  <a:txBody>
                    <a:bodyPr/>
                    <a:lstStyle/>
                    <a:p>
                      <a:pPr algn="ct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0" dirty="0" smtClean="0">
                          <a:solidFill>
                            <a:schemeClr val="tx1"/>
                          </a:solidFill>
                        </a:rPr>
                        <a:t>平均誤差</a:t>
                      </a:r>
                      <a:r>
                        <a:rPr kumimoji="1" lang="en-US" altLang="ja-JP" sz="2000" b="0" dirty="0" smtClean="0">
                          <a:solidFill>
                            <a:schemeClr val="tx1"/>
                          </a:solidFill>
                        </a:rPr>
                        <a:t>[m]</a:t>
                      </a:r>
                      <a:endParaRPr kumimoji="1" lang="ja-JP" altLang="en-US" sz="20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0" dirty="0" smtClean="0">
                          <a:solidFill>
                            <a:schemeClr val="tx1"/>
                          </a:solidFill>
                        </a:rPr>
                        <a:t>最大誤差</a:t>
                      </a:r>
                      <a:r>
                        <a:rPr kumimoji="1" lang="en-US" altLang="ja-JP" sz="2000" b="0" dirty="0" smtClean="0">
                          <a:solidFill>
                            <a:schemeClr val="tx1"/>
                          </a:solidFill>
                        </a:rPr>
                        <a:t>[m]</a:t>
                      </a:r>
                      <a:endParaRPr kumimoji="1" lang="ja-JP" altLang="en-US" sz="20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0655">
                <a:tc>
                  <a:txBody>
                    <a:bodyPr/>
                    <a:lstStyle/>
                    <a:p>
                      <a:pPr algn="ctr"/>
                      <a:r>
                        <a:rPr kumimoji="1" lang="en-US" altLang="ja-JP" sz="2000" dirty="0" smtClean="0"/>
                        <a:t>PF(5)</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smtClean="0"/>
                        <a:t>2.04</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smtClean="0"/>
                        <a:t>6.81</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0655">
                <a:tc>
                  <a:txBody>
                    <a:bodyPr/>
                    <a:lstStyle/>
                    <a:p>
                      <a:pPr algn="ctr"/>
                      <a:r>
                        <a:rPr kumimoji="1" lang="en-US" altLang="ja-JP" sz="2000" dirty="0" smtClean="0"/>
                        <a:t>PF(15)</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smtClean="0"/>
                        <a:t>0.430</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smtClean="0"/>
                        <a:t>1.59</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0655">
                <a:tc>
                  <a:txBody>
                    <a:bodyPr/>
                    <a:lstStyle/>
                    <a:p>
                      <a:pPr algn="ctr"/>
                      <a:r>
                        <a:rPr kumimoji="1" lang="en-US" altLang="ja-JP" sz="2000" dirty="0" smtClean="0"/>
                        <a:t>PF(30)</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smtClean="0"/>
                        <a:t>0.402</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000" dirty="0" smtClean="0"/>
                        <a:t>3.62</a:t>
                      </a:r>
                      <a:endParaRPr kumimoji="1" lang="ja-JP" altLang="en-US" sz="2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78465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角丸四角形 26"/>
              <p:cNvSpPr/>
              <p:nvPr/>
            </p:nvSpPr>
            <p:spPr>
              <a:xfrm>
                <a:off x="3825484" y="1324832"/>
                <a:ext cx="5141217" cy="3556431"/>
              </a:xfrm>
              <a:prstGeom prst="roundRect">
                <a:avLst/>
              </a:prstGeom>
              <a:solidFill>
                <a:schemeClr val="accent1">
                  <a:lumMod val="40000"/>
                  <a:lumOff val="60000"/>
                </a:schemeClr>
              </a:solidFill>
              <a:ln w="38100">
                <a:solidFill>
                  <a:srgbClr val="00206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defRPr/>
                </a:pPr>
                <a:r>
                  <a:rPr kumimoji="0" lang="ja-JP" altLang="en-US" kern="0" dirty="0" smtClean="0"/>
                  <a:t>次</a:t>
                </a:r>
                <a:r>
                  <a:rPr kumimoji="0" lang="ja-JP" altLang="en-US" kern="0" dirty="0"/>
                  <a:t>時刻で計測</a:t>
                </a:r>
                <a:r>
                  <a:rPr kumimoji="0" lang="ja-JP" altLang="en-US" kern="0" dirty="0" smtClean="0"/>
                  <a:t>された</a:t>
                </a:r>
                <a:endParaRPr kumimoji="0" lang="en-US" altLang="ja-JP" kern="0" dirty="0" smtClean="0"/>
              </a:p>
              <a:p>
                <a:pPr lvl="0">
                  <a:defRPr/>
                </a:pPr>
                <a:r>
                  <a:rPr kumimoji="0" lang="ja-JP" altLang="en-US" kern="0" dirty="0" smtClean="0"/>
                  <a:t>地磁気</a:t>
                </a:r>
                <a:r>
                  <a:rPr kumimoji="0" lang="ja-JP" altLang="en-US" kern="0" dirty="0"/>
                  <a:t>方位センサの情報</a:t>
                </a:r>
                <a:r>
                  <a:rPr kumimoji="0" lang="ja-JP" altLang="en-US" kern="0" dirty="0" smtClean="0"/>
                  <a:t>と</a:t>
                </a:r>
                <a:endParaRPr kumimoji="0" lang="en-US" altLang="ja-JP" kern="0" dirty="0" smtClean="0"/>
              </a:p>
              <a:p>
                <a:pPr lvl="0">
                  <a:defRPr/>
                </a:pPr>
                <a:r>
                  <a:rPr kumimoji="0" lang="ja-JP" altLang="en-US" kern="0" dirty="0" smtClean="0"/>
                  <a:t>地図</a:t>
                </a:r>
                <a:r>
                  <a:rPr kumimoji="0" lang="ja-JP" altLang="en-US" kern="0" dirty="0"/>
                  <a:t>情報を</a:t>
                </a:r>
                <a:r>
                  <a:rPr kumimoji="0" lang="ja-JP" altLang="en-US" kern="0" dirty="0" smtClean="0"/>
                  <a:t>用いて各パーティクル</a:t>
                </a:r>
                <a:r>
                  <a:rPr kumimoji="0" lang="ja-JP" altLang="en-US" kern="0" dirty="0"/>
                  <a:t>の尤度</a:t>
                </a:r>
                <a:r>
                  <a:rPr kumimoji="0" lang="ja-JP" altLang="en-US" kern="0" dirty="0" smtClean="0"/>
                  <a:t>を</a:t>
                </a:r>
                <a:endParaRPr kumimoji="0" lang="en-US" altLang="ja-JP" kern="0" dirty="0" smtClean="0"/>
              </a:p>
              <a:p>
                <a:pPr lvl="0">
                  <a:defRPr/>
                </a:pPr>
                <a:r>
                  <a:rPr kumimoji="0" lang="ja-JP" altLang="en-US" kern="0" dirty="0" smtClean="0"/>
                  <a:t>計算</a:t>
                </a:r>
                <a:r>
                  <a:rPr kumimoji="0" lang="ja-JP" altLang="en-US" kern="0" dirty="0"/>
                  <a:t>する．</a:t>
                </a:r>
                <a:endParaRPr kumimoji="0" lang="en-US" altLang="ja-JP" kern="0" dirty="0"/>
              </a:p>
              <a:p>
                <a:pPr lvl="0">
                  <a:defRPr/>
                </a:pPr>
                <a:endParaRPr kumimoji="0" lang="en-US" altLang="ja-JP" kern="0" dirty="0">
                  <a:solidFill>
                    <a:schemeClr val="tx1"/>
                  </a:solidFill>
                </a:endParaRPr>
              </a:p>
              <a:p>
                <a:pPr lvl="0">
                  <a:defRPr/>
                </a:pPr>
                <a:r>
                  <a:rPr kumimoji="0" lang="ja-JP" altLang="en-US" kern="0" dirty="0">
                    <a:solidFill>
                      <a:schemeClr val="tx1"/>
                    </a:solidFill>
                  </a:rPr>
                  <a:t>各パーティクルの尤度は</a:t>
                </a:r>
                <a:r>
                  <a:rPr kumimoji="0" lang="ja-JP" altLang="en-US" kern="0" dirty="0" smtClean="0">
                    <a:solidFill>
                      <a:schemeClr val="tx1"/>
                    </a:solidFill>
                  </a:rPr>
                  <a:t>，</a:t>
                </a:r>
                <a:endParaRPr kumimoji="0" lang="en-US" altLang="ja-JP" kern="0" dirty="0" smtClean="0">
                  <a:solidFill>
                    <a:schemeClr val="tx1"/>
                  </a:solidFill>
                </a:endParaRPr>
              </a:p>
              <a:p>
                <a:pPr lvl="0">
                  <a:defRPr/>
                </a:pPr>
                <a:r>
                  <a:rPr kumimoji="0" lang="ja-JP" altLang="en-US" kern="0" dirty="0" smtClean="0">
                    <a:solidFill>
                      <a:schemeClr val="tx1"/>
                    </a:solidFill>
                  </a:rPr>
                  <a:t>地磁気</a:t>
                </a:r>
                <a:r>
                  <a:rPr kumimoji="0" lang="ja-JP" altLang="en-US" kern="0" dirty="0">
                    <a:solidFill>
                      <a:schemeClr val="tx1"/>
                    </a:solidFill>
                  </a:rPr>
                  <a:t>方位センサに</a:t>
                </a:r>
                <a:r>
                  <a:rPr kumimoji="0" lang="ja-JP" altLang="en-US" kern="0" dirty="0" smtClean="0">
                    <a:solidFill>
                      <a:schemeClr val="tx1"/>
                    </a:solidFill>
                  </a:rPr>
                  <a:t>よる</a:t>
                </a:r>
                <a:endParaRPr kumimoji="0" lang="en-US" altLang="ja-JP" kern="0" dirty="0" smtClean="0">
                  <a:solidFill>
                    <a:schemeClr val="tx1"/>
                  </a:solidFill>
                </a:endParaRPr>
              </a:p>
              <a:p>
                <a:pPr lvl="0">
                  <a:defRPr/>
                </a:pPr>
                <a:r>
                  <a:rPr kumimoji="0" lang="ja-JP" altLang="en-US" kern="0" dirty="0" smtClean="0">
                    <a:solidFill>
                      <a:schemeClr val="tx1"/>
                    </a:solidFill>
                  </a:rPr>
                  <a:t>車体</a:t>
                </a:r>
                <a:r>
                  <a:rPr kumimoji="0" lang="ja-JP" altLang="en-US" kern="0" dirty="0">
                    <a:solidFill>
                      <a:schemeClr val="tx1"/>
                    </a:solidFill>
                  </a:rPr>
                  <a:t>角</a:t>
                </a:r>
                <a14:m>
                  <m:oMath xmlns:m="http://schemas.openxmlformats.org/officeDocument/2006/math">
                    <m:sSubSup>
                      <m:sSubSupPr>
                        <m:ctrlPr>
                          <a:rPr kumimoji="0" lang="en-US" altLang="ja-JP" i="1" kern="0">
                            <a:solidFill>
                              <a:schemeClr val="tx1"/>
                            </a:solidFill>
                            <a:latin typeface="Cambria Math" panose="02040503050406030204" pitchFamily="18" charset="0"/>
                            <a:ea typeface="Cambria Math" panose="02040503050406030204" pitchFamily="18" charset="0"/>
                          </a:rPr>
                        </m:ctrlPr>
                      </m:sSubSupPr>
                      <m:e>
                        <m:r>
                          <a:rPr kumimoji="0" lang="ja-JP" altLang="en-US" i="1" kern="0">
                            <a:solidFill>
                              <a:schemeClr val="tx1"/>
                            </a:solidFill>
                            <a:latin typeface="Cambria Math" panose="02040503050406030204" pitchFamily="18" charset="0"/>
                            <a:ea typeface="Cambria Math"/>
                          </a:rPr>
                          <m:t>𝜃</m:t>
                        </m:r>
                      </m:e>
                      <m:sub>
                        <m:r>
                          <a:rPr kumimoji="0" lang="en-US" altLang="ja-JP" i="1" kern="0">
                            <a:solidFill>
                              <a:schemeClr val="tx1"/>
                            </a:solidFill>
                            <a:latin typeface="Cambria Math" panose="02040503050406030204" pitchFamily="18" charset="0"/>
                            <a:ea typeface="Cambria Math" panose="02040503050406030204" pitchFamily="18" charset="0"/>
                          </a:rPr>
                          <m:t>𝑘</m:t>
                        </m:r>
                      </m:sub>
                      <m:sup>
                        <m:r>
                          <a:rPr kumimoji="0" lang="en-US" altLang="ja-JP" b="0" i="1" kern="0" smtClean="0">
                            <a:solidFill>
                              <a:schemeClr val="tx1"/>
                            </a:solidFill>
                            <a:latin typeface="Cambria Math" panose="02040503050406030204" pitchFamily="18" charset="0"/>
                            <a:ea typeface="Cambria Math" panose="02040503050406030204" pitchFamily="18" charset="0"/>
                          </a:rPr>
                          <m:t>𝑂𝑅𝑆</m:t>
                        </m:r>
                      </m:sup>
                    </m:sSubSup>
                  </m:oMath>
                </a14:m>
                <a:r>
                  <a:rPr kumimoji="0" lang="ja-JP" altLang="en-US" kern="0" dirty="0" smtClean="0">
                    <a:solidFill>
                      <a:schemeClr val="tx1"/>
                    </a:solidFill>
                  </a:rPr>
                  <a:t>と地図</a:t>
                </a:r>
                <a:r>
                  <a:rPr kumimoji="0" lang="ja-JP" altLang="en-US" kern="0" dirty="0">
                    <a:solidFill>
                      <a:schemeClr val="tx1"/>
                    </a:solidFill>
                  </a:rPr>
                  <a:t>情報に関してそれぞれ尤度の計算を行い，</a:t>
                </a:r>
                <a:r>
                  <a:rPr kumimoji="0" lang="ja-JP" altLang="en-US" kern="0" dirty="0" smtClean="0">
                    <a:solidFill>
                      <a:schemeClr val="tx1"/>
                    </a:solidFill>
                  </a:rPr>
                  <a:t>求められた</a:t>
                </a:r>
                <a:r>
                  <a:rPr kumimoji="0" lang="en-US" altLang="ja-JP" kern="0" dirty="0" smtClean="0">
                    <a:solidFill>
                      <a:schemeClr val="tx1"/>
                    </a:solidFill>
                  </a:rPr>
                  <a:t>2</a:t>
                </a:r>
                <a:r>
                  <a:rPr kumimoji="0" lang="ja-JP" altLang="en-US" kern="0" dirty="0" err="1" smtClean="0">
                    <a:solidFill>
                      <a:schemeClr val="tx1"/>
                    </a:solidFill>
                  </a:rPr>
                  <a:t>つ</a:t>
                </a:r>
                <a:r>
                  <a:rPr kumimoji="0" lang="ja-JP" altLang="en-US" kern="0" dirty="0" err="1">
                    <a:solidFill>
                      <a:schemeClr val="tx1"/>
                    </a:solidFill>
                  </a:rPr>
                  <a:t>の</a:t>
                </a:r>
                <a:r>
                  <a:rPr kumimoji="0" lang="ja-JP" altLang="en-US" kern="0" dirty="0" err="1" smtClean="0">
                    <a:solidFill>
                      <a:schemeClr val="tx1"/>
                    </a:solidFill>
                  </a:rPr>
                  <a:t>尤</a:t>
                </a:r>
                <a:r>
                  <a:rPr kumimoji="0" lang="ja-JP" altLang="en-US" kern="0" dirty="0" smtClean="0">
                    <a:solidFill>
                      <a:schemeClr val="tx1"/>
                    </a:solidFill>
                  </a:rPr>
                  <a:t>度</a:t>
                </a:r>
                <a:r>
                  <a:rPr kumimoji="0" lang="ja-JP" altLang="en-US" kern="0" dirty="0">
                    <a:solidFill>
                      <a:schemeClr val="tx1"/>
                    </a:solidFill>
                  </a:rPr>
                  <a:t>を次のように足し合わせこれを正規化することで計算する</a:t>
                </a:r>
                <a:r>
                  <a:rPr kumimoji="0" lang="ja-JP" altLang="en-US" kern="0" dirty="0" smtClean="0">
                    <a:solidFill>
                      <a:schemeClr val="tx1"/>
                    </a:solidFill>
                  </a:rPr>
                  <a:t>．</a:t>
                </a:r>
                <a:endParaRPr kumimoji="0" lang="en-US" altLang="ja-JP" kern="0" dirty="0">
                  <a:solidFill>
                    <a:schemeClr val="tx1"/>
                  </a:solidFill>
                </a:endParaRPr>
              </a:p>
            </p:txBody>
          </p:sp>
        </mc:Choice>
        <mc:Fallback xmlns="">
          <p:sp>
            <p:nvSpPr>
              <p:cNvPr id="27" name="角丸四角形 26"/>
              <p:cNvSpPr>
                <a:spLocks noRot="1" noChangeAspect="1" noMove="1" noResize="1" noEditPoints="1" noAdjustHandles="1" noChangeArrowheads="1" noChangeShapeType="1" noTextEdit="1"/>
              </p:cNvSpPr>
              <p:nvPr/>
            </p:nvSpPr>
            <p:spPr>
              <a:xfrm>
                <a:off x="3825484" y="1324832"/>
                <a:ext cx="5141217" cy="3556431"/>
              </a:xfrm>
              <a:prstGeom prst="roundRect">
                <a:avLst/>
              </a:prstGeom>
              <a:blipFill rotWithShape="0">
                <a:blip r:embed="rId3"/>
                <a:stretch>
                  <a:fillRect/>
                </a:stretch>
              </a:blipFill>
              <a:ln w="38100">
                <a:solidFill>
                  <a:srgbClr val="002060"/>
                </a:solidFill>
              </a:ln>
            </p:spPr>
            <p:txBody>
              <a:bodyPr/>
              <a:lstStyle/>
              <a:p>
                <a:r>
                  <a:rPr lang="ja-JP" altLang="en-US">
                    <a:noFill/>
                  </a:rPr>
                  <a:t> </a:t>
                </a:r>
              </a:p>
            </p:txBody>
          </p:sp>
        </mc:Fallback>
      </mc:AlternateContent>
      <p:sp>
        <p:nvSpPr>
          <p:cNvPr id="29"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endParaRPr kumimoji="1" lang="ja-JP" altLang="en-US" sz="3200" dirty="0"/>
          </a:p>
        </p:txBody>
      </p:sp>
      <p:grpSp>
        <p:nvGrpSpPr>
          <p:cNvPr id="30" name="グループ化 29"/>
          <p:cNvGrpSpPr/>
          <p:nvPr/>
        </p:nvGrpSpPr>
        <p:grpSpPr>
          <a:xfrm>
            <a:off x="325619" y="1021031"/>
            <a:ext cx="3297751" cy="5372391"/>
            <a:chOff x="4514609" y="1196752"/>
            <a:chExt cx="3297751" cy="5372391"/>
          </a:xfrm>
          <a:solidFill>
            <a:schemeClr val="bg1"/>
          </a:solidFill>
        </p:grpSpPr>
        <p:cxnSp>
          <p:nvCxnSpPr>
            <p:cNvPr id="31" name="直線矢印コネクタ 30"/>
            <p:cNvCxnSpPr>
              <a:stCxn id="32" idx="2"/>
              <a:endCxn id="40" idx="0"/>
            </p:cNvCxnSpPr>
            <p:nvPr/>
          </p:nvCxnSpPr>
          <p:spPr bwMode="auto">
            <a:xfrm>
              <a:off x="6050346" y="1457918"/>
              <a:ext cx="11956" cy="458914"/>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5607703" y="1196752"/>
              <a:ext cx="885286" cy="26116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START</a:t>
              </a:r>
              <a:endParaRPr kumimoji="1" lang="ja-JP" altLang="en-US" sz="2000" dirty="0">
                <a:solidFill>
                  <a:schemeClr val="tx1"/>
                </a:solidFill>
              </a:endParaRPr>
            </a:p>
          </p:txBody>
        </p:sp>
        <p:sp>
          <p:nvSpPr>
            <p:cNvPr id="33" name="正方形/長方形 32"/>
            <p:cNvSpPr/>
            <p:nvPr/>
          </p:nvSpPr>
          <p:spPr>
            <a:xfrm>
              <a:off x="5325977" y="4931543"/>
              <a:ext cx="1472650" cy="29135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尤度の計算</a:t>
              </a:r>
              <a:endParaRPr kumimoji="1" lang="ja-JP" altLang="en-US" sz="2000" dirty="0">
                <a:solidFill>
                  <a:schemeClr val="tx1"/>
                </a:solidFill>
              </a:endParaRPr>
            </a:p>
          </p:txBody>
        </p:sp>
        <p:sp>
          <p:nvSpPr>
            <p:cNvPr id="34" name="正方形/長方形 33"/>
            <p:cNvSpPr/>
            <p:nvPr/>
          </p:nvSpPr>
          <p:spPr>
            <a:xfrm>
              <a:off x="5318690" y="419221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姿勢</a:t>
              </a:r>
              <a:r>
                <a:rPr lang="ja-JP" altLang="en-US" sz="2000" dirty="0" smtClean="0">
                  <a:solidFill>
                    <a:schemeClr val="tx1"/>
                  </a:solidFill>
                </a:rPr>
                <a:t>の予測</a:t>
              </a:r>
              <a:endParaRPr kumimoji="1" lang="ja-JP" altLang="en-US" sz="2000" dirty="0">
                <a:solidFill>
                  <a:schemeClr val="tx1"/>
                </a:solidFill>
              </a:endParaRPr>
            </a:p>
          </p:txBody>
        </p:sp>
        <p:sp>
          <p:nvSpPr>
            <p:cNvPr id="35" name="フローチャート : 代替処理 114"/>
            <p:cNvSpPr/>
            <p:nvPr/>
          </p:nvSpPr>
          <p:spPr>
            <a:xfrm>
              <a:off x="5680995" y="6309320"/>
              <a:ext cx="755703" cy="259823"/>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END</a:t>
              </a:r>
              <a:endParaRPr kumimoji="1" lang="ja-JP" altLang="en-US" sz="2000" dirty="0">
                <a:solidFill>
                  <a:schemeClr val="tx1"/>
                </a:solidFill>
              </a:endParaRPr>
            </a:p>
          </p:txBody>
        </p:sp>
        <p:cxnSp>
          <p:nvCxnSpPr>
            <p:cNvPr id="36" name="直線コネクタ 35"/>
            <p:cNvCxnSpPr/>
            <p:nvPr/>
          </p:nvCxnSpPr>
          <p:spPr>
            <a:xfrm flipV="1">
              <a:off x="4524234" y="2409601"/>
              <a:ext cx="0" cy="3414569"/>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bwMode="auto">
            <a:xfrm>
              <a:off x="4524234" y="2420888"/>
              <a:ext cx="1494175"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5173686" y="5670873"/>
              <a:ext cx="1795165" cy="30659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リサンプリング</a:t>
              </a:r>
              <a:endParaRPr lang="ja-JP" altLang="en-US" sz="2000" dirty="0">
                <a:solidFill>
                  <a:schemeClr val="tx1"/>
                </a:solidFill>
                <a:latin typeface="+mn-ea"/>
              </a:endParaRPr>
            </a:p>
          </p:txBody>
        </p:sp>
        <p:cxnSp>
          <p:nvCxnSpPr>
            <p:cNvPr id="39" name="直線コネクタ 38"/>
            <p:cNvCxnSpPr>
              <a:stCxn id="38" idx="1"/>
            </p:cNvCxnSpPr>
            <p:nvPr/>
          </p:nvCxnSpPr>
          <p:spPr>
            <a:xfrm flipH="1">
              <a:off x="4514609" y="5824170"/>
              <a:ext cx="659077"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4627412" y="1916832"/>
              <a:ext cx="2869780" cy="3204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初期パーティクル</a:t>
              </a:r>
              <a:r>
                <a:rPr lang="ja-JP" altLang="en-US" sz="2000" dirty="0" smtClean="0">
                  <a:solidFill>
                    <a:schemeClr val="tx1"/>
                  </a:solidFill>
                </a:rPr>
                <a:t>の</a:t>
              </a:r>
              <a:r>
                <a:rPr lang="ja-JP" altLang="en-US" sz="2000" dirty="0">
                  <a:solidFill>
                    <a:schemeClr val="tx1"/>
                  </a:solidFill>
                </a:rPr>
                <a:t>決定</a:t>
              </a:r>
              <a:endParaRPr kumimoji="1" lang="ja-JP" altLang="en-US" sz="2000" dirty="0">
                <a:solidFill>
                  <a:schemeClr val="tx1"/>
                </a:solidFill>
              </a:endParaRPr>
            </a:p>
          </p:txBody>
        </p:sp>
        <p:cxnSp>
          <p:nvCxnSpPr>
            <p:cNvPr id="41" name="直線コネクタ 40"/>
            <p:cNvCxnSpPr>
              <a:endCxn id="44" idx="3"/>
            </p:cNvCxnSpPr>
            <p:nvPr/>
          </p:nvCxnSpPr>
          <p:spPr>
            <a:xfrm flipH="1">
              <a:off x="7393842" y="3191490"/>
              <a:ext cx="407826"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6135334" y="3717032"/>
              <a:ext cx="457882" cy="338554"/>
            </a:xfrm>
            <a:prstGeom prst="rect">
              <a:avLst/>
            </a:prstGeom>
            <a:grpFill/>
            <a:ln>
              <a:noFill/>
            </a:ln>
          </p:spPr>
          <p:txBody>
            <a:bodyPr wrap="none" rtlCol="0">
              <a:spAutoFit/>
            </a:bodyPr>
            <a:lstStyle/>
            <a:p>
              <a:r>
                <a:rPr kumimoji="1" lang="en-US" altLang="ja-JP" sz="1600" dirty="0" smtClean="0"/>
                <a:t>yes</a:t>
              </a:r>
              <a:endParaRPr kumimoji="1" lang="ja-JP" altLang="en-US" sz="1600" dirty="0"/>
            </a:p>
          </p:txBody>
        </p:sp>
        <p:sp>
          <p:nvSpPr>
            <p:cNvPr id="43" name="テキスト ボックス 42"/>
            <p:cNvSpPr txBox="1"/>
            <p:nvPr/>
          </p:nvSpPr>
          <p:spPr>
            <a:xfrm>
              <a:off x="7383282" y="2802414"/>
              <a:ext cx="401072" cy="338554"/>
            </a:xfrm>
            <a:prstGeom prst="rect">
              <a:avLst/>
            </a:prstGeom>
            <a:grpFill/>
            <a:ln>
              <a:noFill/>
            </a:ln>
          </p:spPr>
          <p:txBody>
            <a:bodyPr wrap="none" rtlCol="0">
              <a:spAutoFit/>
            </a:bodyPr>
            <a:lstStyle/>
            <a:p>
              <a:r>
                <a:rPr kumimoji="1" lang="en-US" altLang="ja-JP" sz="1600" dirty="0" smtClean="0"/>
                <a:t>no</a:t>
              </a:r>
              <a:endParaRPr kumimoji="1" lang="ja-JP" altLang="en-US" sz="1600" dirty="0"/>
            </a:p>
          </p:txBody>
        </p:sp>
        <p:sp>
          <p:nvSpPr>
            <p:cNvPr id="44" name="フローチャート : 判断 123"/>
            <p:cNvSpPr/>
            <p:nvPr/>
          </p:nvSpPr>
          <p:spPr>
            <a:xfrm>
              <a:off x="4748693" y="2675752"/>
              <a:ext cx="2645149" cy="1031476"/>
            </a:xfrm>
            <a:prstGeom prst="flowChartDecis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テキスト ボックス 44"/>
            <p:cNvSpPr txBox="1"/>
            <p:nvPr/>
          </p:nvSpPr>
          <p:spPr>
            <a:xfrm>
              <a:off x="5220240" y="2937138"/>
              <a:ext cx="1542410" cy="707886"/>
            </a:xfrm>
            <a:prstGeom prst="rect">
              <a:avLst/>
            </a:prstGeom>
            <a:noFill/>
            <a:ln>
              <a:noFill/>
            </a:ln>
          </p:spPr>
          <p:txBody>
            <a:bodyPr wrap="none" rtlCol="0">
              <a:spAutoFit/>
            </a:bodyPr>
            <a:lstStyle/>
            <a:p>
              <a:r>
                <a:rPr lang="en-US" altLang="ja-JP" sz="2000" dirty="0" smtClean="0"/>
                <a:t>3</a:t>
              </a:r>
              <a:r>
                <a:rPr lang="ja-JP" altLang="en-US" sz="2000" dirty="0" smtClean="0"/>
                <a:t>次元</a:t>
              </a:r>
              <a:r>
                <a:rPr lang="ja-JP" altLang="en-US" sz="2000" dirty="0"/>
                <a:t>データ</a:t>
              </a:r>
              <a:endParaRPr kumimoji="1" lang="en-US" altLang="ja-JP" sz="2000" dirty="0" smtClean="0"/>
            </a:p>
            <a:p>
              <a:r>
                <a:rPr lang="en-US" altLang="ja-JP" sz="2000" dirty="0"/>
                <a:t> </a:t>
              </a:r>
              <a:r>
                <a:rPr lang="en-US" altLang="ja-JP" sz="2000" dirty="0" smtClean="0"/>
                <a:t>    </a:t>
              </a:r>
              <a:r>
                <a:rPr kumimoji="1" lang="ja-JP" altLang="en-US" sz="2000" dirty="0" smtClean="0"/>
                <a:t>の取得</a:t>
              </a:r>
              <a:endParaRPr kumimoji="1" lang="ja-JP" altLang="en-US" sz="2000" dirty="0"/>
            </a:p>
          </p:txBody>
        </p:sp>
        <p:cxnSp>
          <p:nvCxnSpPr>
            <p:cNvPr id="46" name="直線矢印コネクタ 45"/>
            <p:cNvCxnSpPr>
              <a:stCxn id="40" idx="2"/>
              <a:endCxn id="44" idx="0"/>
            </p:cNvCxnSpPr>
            <p:nvPr/>
          </p:nvCxnSpPr>
          <p:spPr bwMode="auto">
            <a:xfrm>
              <a:off x="6062302" y="2237324"/>
              <a:ext cx="8966" cy="438428"/>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44" idx="2"/>
            </p:cNvCxnSpPr>
            <p:nvPr/>
          </p:nvCxnSpPr>
          <p:spPr bwMode="auto">
            <a:xfrm flipH="1">
              <a:off x="6063158" y="3707228"/>
              <a:ext cx="8110" cy="474745"/>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rot="60000">
              <a:off x="6053900" y="450919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bwMode="auto">
            <a:xfrm rot="60000">
              <a:off x="6054171" y="524852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V="1">
              <a:off x="7784354" y="3191490"/>
              <a:ext cx="0" cy="3247741"/>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bwMode="auto">
            <a:xfrm flipH="1">
              <a:off x="6472770" y="6431982"/>
              <a:ext cx="1339590"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正方形/長方形 51"/>
              <p:cNvSpPr/>
              <p:nvPr/>
            </p:nvSpPr>
            <p:spPr>
              <a:xfrm>
                <a:off x="4351537" y="5397354"/>
                <a:ext cx="4144409" cy="5021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n-US" altLang="ja-JP" sz="2400" i="1" kern="0" smtClean="0">
                              <a:solidFill>
                                <a:schemeClr val="tx1"/>
                              </a:solidFill>
                              <a:latin typeface="Cambria Math" panose="02040503050406030204" pitchFamily="18" charset="0"/>
                            </a:rPr>
                          </m:ctrlPr>
                        </m:sSupPr>
                        <m:e>
                          <m:sSub>
                            <m:sSubPr>
                              <m:ctrlPr>
                                <a:rPr kumimoji="0" lang="en-US" altLang="ja-JP" sz="2400" i="1" kern="0">
                                  <a:solidFill>
                                    <a:schemeClr val="tx1"/>
                                  </a:solidFill>
                                  <a:latin typeface="Cambria Math" panose="02040503050406030204" pitchFamily="18" charset="0"/>
                                </a:rPr>
                              </m:ctrlPr>
                            </m:sSubPr>
                            <m:e>
                              <m:r>
                                <a:rPr kumimoji="0" lang="en-US" altLang="ja-JP" sz="2400" i="1" kern="0">
                                  <a:solidFill>
                                    <a:schemeClr val="tx1"/>
                                  </a:solidFill>
                                  <a:latin typeface="Cambria Math" panose="02040503050406030204" pitchFamily="18" charset="0"/>
                                </a:rPr>
                                <m:t>𝑤</m:t>
                              </m:r>
                            </m:e>
                            <m:sub>
                              <m:r>
                                <a:rPr kumimoji="0" lang="en-US" altLang="ja-JP" sz="2400" i="1" kern="0">
                                  <a:solidFill>
                                    <a:schemeClr val="tx1"/>
                                  </a:solidFill>
                                  <a:latin typeface="Cambria Math" panose="02040503050406030204" pitchFamily="18" charset="0"/>
                                </a:rPr>
                                <m:t>3,</m:t>
                              </m:r>
                              <m:r>
                                <a:rPr kumimoji="0" lang="en-US" altLang="ja-JP" sz="2400" i="1" kern="0">
                                  <a:solidFill>
                                    <a:schemeClr val="tx1"/>
                                  </a:solidFill>
                                  <a:latin typeface="Cambria Math" panose="02040503050406030204" pitchFamily="18" charset="0"/>
                                </a:rPr>
                                <m:t>𝑘</m:t>
                              </m:r>
                            </m:sub>
                          </m:sSub>
                        </m:e>
                        <m:sup>
                          <m:r>
                            <a:rPr kumimoji="0" lang="en-US" altLang="ja-JP" sz="2400" i="1" kern="0">
                              <a:solidFill>
                                <a:schemeClr val="tx1"/>
                              </a:solidFill>
                              <a:latin typeface="Cambria Math" panose="02040503050406030204" pitchFamily="18" charset="0"/>
                            </a:rPr>
                            <m:t>[</m:t>
                          </m:r>
                          <m:r>
                            <a:rPr kumimoji="0" lang="en-US" altLang="ja-JP" sz="2400" i="1" kern="0">
                              <a:solidFill>
                                <a:schemeClr val="tx1"/>
                              </a:solidFill>
                              <a:latin typeface="Cambria Math" panose="02040503050406030204" pitchFamily="18" charset="0"/>
                            </a:rPr>
                            <m:t>𝑚</m:t>
                          </m:r>
                          <m:r>
                            <a:rPr kumimoji="0" lang="en-US" altLang="ja-JP" sz="2400" i="1" kern="0">
                              <a:solidFill>
                                <a:schemeClr val="tx1"/>
                              </a:solidFill>
                              <a:latin typeface="Cambria Math" panose="02040503050406030204" pitchFamily="18" charset="0"/>
                            </a:rPr>
                            <m:t>]</m:t>
                          </m:r>
                        </m:sup>
                      </m:sSup>
                      <m:r>
                        <a:rPr kumimoji="0" lang="en-US" altLang="ja-JP" sz="2400" i="1" kern="0">
                          <a:solidFill>
                            <a:schemeClr val="tx1"/>
                          </a:solidFill>
                          <a:latin typeface="Cambria Math" panose="02040503050406030204" pitchFamily="18" charset="0"/>
                        </a:rPr>
                        <m:t>=</m:t>
                      </m:r>
                      <m:r>
                        <a:rPr kumimoji="0" lang="ja-JP" altLang="en-US" sz="2400" i="1" kern="0">
                          <a:solidFill>
                            <a:schemeClr val="tx1"/>
                          </a:solidFill>
                          <a:latin typeface="Cambria Math" panose="02040503050406030204" pitchFamily="18" charset="0"/>
                        </a:rPr>
                        <m:t>𝛼</m:t>
                      </m:r>
                      <m:sSup>
                        <m:sSupPr>
                          <m:ctrlPr>
                            <a:rPr kumimoji="0" lang="en-US" altLang="ja-JP" sz="2400" i="1" kern="0">
                              <a:solidFill>
                                <a:schemeClr val="tx1"/>
                              </a:solidFill>
                              <a:latin typeface="Cambria Math" panose="02040503050406030204" pitchFamily="18" charset="0"/>
                            </a:rPr>
                          </m:ctrlPr>
                        </m:sSupPr>
                        <m:e>
                          <m:sSub>
                            <m:sSubPr>
                              <m:ctrlPr>
                                <a:rPr kumimoji="0" lang="en-US" altLang="ja-JP" sz="2400" i="1" kern="0">
                                  <a:solidFill>
                                    <a:schemeClr val="tx1"/>
                                  </a:solidFill>
                                  <a:latin typeface="Cambria Math" panose="02040503050406030204" pitchFamily="18" charset="0"/>
                                </a:rPr>
                              </m:ctrlPr>
                            </m:sSubPr>
                            <m:e>
                              <m:r>
                                <a:rPr kumimoji="0" lang="en-US" altLang="ja-JP" sz="2400" i="1" kern="0">
                                  <a:solidFill>
                                    <a:schemeClr val="tx1"/>
                                  </a:solidFill>
                                  <a:latin typeface="Cambria Math" panose="02040503050406030204" pitchFamily="18" charset="0"/>
                                </a:rPr>
                                <m:t>𝑤</m:t>
                              </m:r>
                            </m:e>
                            <m:sub>
                              <m:r>
                                <a:rPr kumimoji="0" lang="en-US" altLang="ja-JP" sz="2400" i="1" kern="0">
                                  <a:solidFill>
                                    <a:schemeClr val="tx1"/>
                                  </a:solidFill>
                                  <a:latin typeface="Cambria Math" panose="02040503050406030204" pitchFamily="18" charset="0"/>
                                </a:rPr>
                                <m:t>1,</m:t>
                              </m:r>
                              <m:r>
                                <a:rPr kumimoji="0" lang="en-US" altLang="ja-JP" sz="2400" i="1" kern="0">
                                  <a:solidFill>
                                    <a:schemeClr val="tx1"/>
                                  </a:solidFill>
                                  <a:latin typeface="Cambria Math" panose="02040503050406030204" pitchFamily="18" charset="0"/>
                                </a:rPr>
                                <m:t>𝑘</m:t>
                              </m:r>
                            </m:sub>
                          </m:sSub>
                        </m:e>
                        <m:sup>
                          <m:r>
                            <a:rPr kumimoji="0" lang="en-US" altLang="ja-JP" sz="2400" i="1" kern="0">
                              <a:solidFill>
                                <a:schemeClr val="tx1"/>
                              </a:solidFill>
                              <a:latin typeface="Cambria Math" panose="02040503050406030204" pitchFamily="18" charset="0"/>
                            </a:rPr>
                            <m:t>[</m:t>
                          </m:r>
                          <m:r>
                            <a:rPr kumimoji="0" lang="en-US" altLang="ja-JP" sz="2400" i="1" kern="0">
                              <a:solidFill>
                                <a:schemeClr val="tx1"/>
                              </a:solidFill>
                              <a:latin typeface="Cambria Math" panose="02040503050406030204" pitchFamily="18" charset="0"/>
                            </a:rPr>
                            <m:t>𝑚</m:t>
                          </m:r>
                          <m:r>
                            <a:rPr kumimoji="0" lang="en-US" altLang="ja-JP" sz="2400" i="1" kern="0">
                              <a:solidFill>
                                <a:schemeClr val="tx1"/>
                              </a:solidFill>
                              <a:latin typeface="Cambria Math" panose="02040503050406030204" pitchFamily="18" charset="0"/>
                            </a:rPr>
                            <m:t>]</m:t>
                          </m:r>
                        </m:sup>
                      </m:sSup>
                      <m:r>
                        <a:rPr kumimoji="0" lang="en-US" altLang="ja-JP" sz="2400" i="1" kern="0">
                          <a:solidFill>
                            <a:schemeClr val="tx1"/>
                          </a:solidFill>
                          <a:latin typeface="Cambria Math" panose="02040503050406030204" pitchFamily="18" charset="0"/>
                        </a:rPr>
                        <m:t>+</m:t>
                      </m:r>
                      <m:r>
                        <a:rPr kumimoji="0" lang="ja-JP" altLang="en-US" sz="2400" i="1" kern="0">
                          <a:solidFill>
                            <a:schemeClr val="tx1"/>
                          </a:solidFill>
                          <a:latin typeface="Cambria Math" panose="02040503050406030204" pitchFamily="18" charset="0"/>
                        </a:rPr>
                        <m:t>𝛽</m:t>
                      </m:r>
                      <m:sSup>
                        <m:sSupPr>
                          <m:ctrlPr>
                            <a:rPr kumimoji="0" lang="en-US" altLang="ja-JP" sz="2400" i="1" kern="0">
                              <a:solidFill>
                                <a:schemeClr val="tx1"/>
                              </a:solidFill>
                              <a:latin typeface="Cambria Math" panose="02040503050406030204" pitchFamily="18" charset="0"/>
                            </a:rPr>
                          </m:ctrlPr>
                        </m:sSupPr>
                        <m:e>
                          <m:sSub>
                            <m:sSubPr>
                              <m:ctrlPr>
                                <a:rPr kumimoji="0" lang="en-US" altLang="ja-JP" sz="2400" i="1" kern="0">
                                  <a:solidFill>
                                    <a:schemeClr val="tx1"/>
                                  </a:solidFill>
                                  <a:latin typeface="Cambria Math" panose="02040503050406030204" pitchFamily="18" charset="0"/>
                                </a:rPr>
                              </m:ctrlPr>
                            </m:sSubPr>
                            <m:e>
                              <m:r>
                                <a:rPr kumimoji="0" lang="en-US" altLang="ja-JP" sz="2400" i="1" kern="0">
                                  <a:solidFill>
                                    <a:schemeClr val="tx1"/>
                                  </a:solidFill>
                                  <a:latin typeface="Cambria Math" panose="02040503050406030204" pitchFamily="18" charset="0"/>
                                </a:rPr>
                                <m:t>𝑤</m:t>
                              </m:r>
                            </m:e>
                            <m:sub>
                              <m:r>
                                <a:rPr kumimoji="0" lang="en-US" altLang="ja-JP" sz="2400" i="1" kern="0">
                                  <a:solidFill>
                                    <a:schemeClr val="tx1"/>
                                  </a:solidFill>
                                  <a:latin typeface="Cambria Math" panose="02040503050406030204" pitchFamily="18" charset="0"/>
                                </a:rPr>
                                <m:t>2,</m:t>
                              </m:r>
                              <m:r>
                                <a:rPr kumimoji="0" lang="en-US" altLang="ja-JP" sz="2400" i="1" kern="0">
                                  <a:solidFill>
                                    <a:schemeClr val="tx1"/>
                                  </a:solidFill>
                                  <a:latin typeface="Cambria Math" panose="02040503050406030204" pitchFamily="18" charset="0"/>
                                </a:rPr>
                                <m:t>𝑘</m:t>
                              </m:r>
                            </m:sub>
                          </m:sSub>
                        </m:e>
                        <m:sup>
                          <m:r>
                            <a:rPr kumimoji="0" lang="en-US" altLang="ja-JP" sz="2400" i="1" kern="0">
                              <a:solidFill>
                                <a:schemeClr val="tx1"/>
                              </a:solidFill>
                              <a:latin typeface="Cambria Math" panose="02040503050406030204" pitchFamily="18" charset="0"/>
                            </a:rPr>
                            <m:t>[</m:t>
                          </m:r>
                          <m:r>
                            <a:rPr kumimoji="0" lang="en-US" altLang="ja-JP" sz="2400" i="1" kern="0">
                              <a:solidFill>
                                <a:schemeClr val="tx1"/>
                              </a:solidFill>
                              <a:latin typeface="Cambria Math" panose="02040503050406030204" pitchFamily="18" charset="0"/>
                            </a:rPr>
                            <m:t>𝑚</m:t>
                          </m:r>
                          <m:r>
                            <a:rPr kumimoji="0" lang="en-US" altLang="ja-JP" sz="2400" i="1" kern="0">
                              <a:solidFill>
                                <a:schemeClr val="tx1"/>
                              </a:solidFill>
                              <a:latin typeface="Cambria Math" panose="02040503050406030204" pitchFamily="18" charset="0"/>
                            </a:rPr>
                            <m:t>]</m:t>
                          </m:r>
                        </m:sup>
                      </m:sSup>
                    </m:oMath>
                  </m:oMathPara>
                </a14:m>
                <a:endParaRPr lang="ja-JP" altLang="en-US" sz="2400"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4351537" y="5397354"/>
                <a:ext cx="4144409" cy="502189"/>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587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0529"/>
            <a:ext cx="9144000" cy="994172"/>
          </a:xfrm>
        </p:spPr>
        <p:txBody>
          <a:bodyPr>
            <a:normAutofit/>
          </a:bodyPr>
          <a:lstStyle/>
          <a:p>
            <a:r>
              <a:rPr lang="ja-JP" altLang="en-US" sz="3200" dirty="0"/>
              <a:t>研究背景と目的</a:t>
            </a:r>
          </a:p>
        </p:txBody>
      </p:sp>
      <p:grpSp>
        <p:nvGrpSpPr>
          <p:cNvPr id="14" name="グループ化 13"/>
          <p:cNvGrpSpPr/>
          <p:nvPr/>
        </p:nvGrpSpPr>
        <p:grpSpPr>
          <a:xfrm>
            <a:off x="1126089" y="4013662"/>
            <a:ext cx="6891821" cy="2248892"/>
            <a:chOff x="1220561" y="3943023"/>
            <a:chExt cx="6891821" cy="2248892"/>
          </a:xfrm>
        </p:grpSpPr>
        <p:sp>
          <p:nvSpPr>
            <p:cNvPr id="12" name="コンテンツ プレースホルダー 6"/>
            <p:cNvSpPr txBox="1">
              <a:spLocks/>
            </p:cNvSpPr>
            <p:nvPr/>
          </p:nvSpPr>
          <p:spPr>
            <a:xfrm>
              <a:off x="1220561" y="4645919"/>
              <a:ext cx="6891821" cy="1545996"/>
            </a:xfrm>
            <a:prstGeom prst="roundRect">
              <a:avLst/>
            </a:prstGeom>
            <a:solidFill>
              <a:schemeClr val="accent2">
                <a:lumMod val="40000"/>
                <a:lumOff val="60000"/>
              </a:schemeClr>
            </a:solidFill>
            <a:ln w="381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buNone/>
              </a:pPr>
              <a:endParaRPr lang="en-US" altLang="ja-JP" sz="2100" dirty="0">
                <a:solidFill>
                  <a:schemeClr val="tx1"/>
                </a:solidFill>
              </a:endParaRPr>
            </a:p>
            <a:p>
              <a:pPr marL="0" indent="0">
                <a:buNone/>
              </a:pPr>
              <a:r>
                <a:rPr lang="ja-JP" altLang="en-US" sz="2600" dirty="0" smtClean="0">
                  <a:solidFill>
                    <a:schemeClr val="tx1"/>
                  </a:solidFill>
                </a:rPr>
                <a:t>・</a:t>
              </a:r>
              <a:r>
                <a:rPr lang="en-US" altLang="ja-JP" sz="2600" dirty="0" smtClean="0">
                  <a:solidFill>
                    <a:schemeClr val="tx1"/>
                  </a:solidFill>
                </a:rPr>
                <a:t>Kinect</a:t>
              </a:r>
              <a:r>
                <a:rPr lang="ja-JP" altLang="en-US" sz="2600" dirty="0">
                  <a:solidFill>
                    <a:schemeClr val="tx1"/>
                  </a:solidFill>
                </a:rPr>
                <a:t>センサで得られた</a:t>
              </a:r>
              <a:r>
                <a:rPr lang="en-US" altLang="ja-JP" sz="2600" dirty="0">
                  <a:solidFill>
                    <a:schemeClr val="tx1"/>
                  </a:solidFill>
                </a:rPr>
                <a:t>3</a:t>
              </a:r>
              <a:r>
                <a:rPr lang="ja-JP" altLang="en-US" sz="2600" dirty="0" smtClean="0">
                  <a:solidFill>
                    <a:schemeClr val="tx1"/>
                  </a:solidFill>
                </a:rPr>
                <a:t>次元自己</a:t>
              </a:r>
              <a:r>
                <a:rPr lang="ja-JP" altLang="en-US" sz="2600" dirty="0">
                  <a:solidFill>
                    <a:schemeClr val="tx1"/>
                  </a:solidFill>
                </a:rPr>
                <a:t>姿勢推定</a:t>
              </a:r>
              <a:r>
                <a:rPr lang="ja-JP" altLang="en-US" sz="2600" dirty="0" smtClean="0">
                  <a:solidFill>
                    <a:schemeClr val="tx1"/>
                  </a:solidFill>
                </a:rPr>
                <a:t>結果</a:t>
              </a:r>
              <a:endParaRPr lang="en-US" altLang="ja-JP" sz="2600" dirty="0" smtClean="0">
                <a:solidFill>
                  <a:schemeClr val="tx1"/>
                </a:solidFill>
              </a:endParaRPr>
            </a:p>
            <a:p>
              <a:pPr marL="0" indent="0">
                <a:buNone/>
              </a:pPr>
              <a:r>
                <a:rPr lang="en-US" altLang="ja-JP" sz="2600" dirty="0">
                  <a:solidFill>
                    <a:schemeClr val="tx1"/>
                  </a:solidFill>
                </a:rPr>
                <a:t> </a:t>
              </a:r>
              <a:r>
                <a:rPr lang="en-US" altLang="ja-JP" sz="2600" dirty="0" smtClean="0">
                  <a:solidFill>
                    <a:schemeClr val="tx1"/>
                  </a:solidFill>
                </a:rPr>
                <a:t> </a:t>
              </a:r>
              <a:r>
                <a:rPr lang="ja-JP" altLang="en-US" sz="2600" dirty="0" smtClean="0">
                  <a:solidFill>
                    <a:schemeClr val="tx1"/>
                  </a:solidFill>
                </a:rPr>
                <a:t>を</a:t>
              </a:r>
              <a:r>
                <a:rPr lang="ja-JP" altLang="en-US" sz="2600" dirty="0">
                  <a:solidFill>
                    <a:schemeClr val="tx1"/>
                  </a:solidFill>
                </a:rPr>
                <a:t>地磁気方位センサと地図情報を用いた</a:t>
              </a:r>
              <a:r>
                <a:rPr lang="en-US" altLang="ja-JP" sz="2600" dirty="0">
                  <a:solidFill>
                    <a:schemeClr val="tx1"/>
                  </a:solidFill>
                </a:rPr>
                <a:t>PF</a:t>
              </a:r>
              <a:r>
                <a:rPr lang="ja-JP" altLang="en-US" sz="2600" dirty="0">
                  <a:solidFill>
                    <a:schemeClr val="tx1"/>
                  </a:solidFill>
                </a:rPr>
                <a:t>で修正</a:t>
              </a:r>
            </a:p>
            <a:p>
              <a:endParaRPr lang="ja-JP" altLang="en-US" sz="2100" dirty="0">
                <a:solidFill>
                  <a:schemeClr val="tx1"/>
                </a:solidFill>
              </a:endParaRPr>
            </a:p>
          </p:txBody>
        </p:sp>
        <p:sp>
          <p:nvSpPr>
            <p:cNvPr id="13" name="テキスト ボックス 12"/>
            <p:cNvSpPr txBox="1"/>
            <p:nvPr/>
          </p:nvSpPr>
          <p:spPr>
            <a:xfrm>
              <a:off x="1423459" y="3943023"/>
              <a:ext cx="1532682" cy="830997"/>
            </a:xfrm>
            <a:prstGeom prst="rect">
              <a:avLst/>
            </a:prstGeom>
            <a:noFill/>
            <a:ln>
              <a:noFill/>
            </a:ln>
          </p:spPr>
          <p:txBody>
            <a:bodyPr wrap="square" rtlCol="0">
              <a:spAutoFit/>
            </a:bodyPr>
            <a:lstStyle/>
            <a:p>
              <a:pPr>
                <a:lnSpc>
                  <a:spcPct val="200000"/>
                </a:lnSpc>
              </a:pPr>
              <a:r>
                <a:rPr lang="ja-JP" altLang="en-US" sz="2400" dirty="0">
                  <a:latin typeface="+mn-ea"/>
                </a:rPr>
                <a:t>提案手法</a:t>
              </a:r>
              <a:endParaRPr lang="en-US" altLang="ja-JP" sz="2400" dirty="0">
                <a:latin typeface="+mn-ea"/>
              </a:endParaRPr>
            </a:p>
          </p:txBody>
        </p:sp>
      </p:grpSp>
      <p:grpSp>
        <p:nvGrpSpPr>
          <p:cNvPr id="16" name="グループ化 15"/>
          <p:cNvGrpSpPr/>
          <p:nvPr/>
        </p:nvGrpSpPr>
        <p:grpSpPr>
          <a:xfrm>
            <a:off x="292999" y="700028"/>
            <a:ext cx="3761879" cy="3099070"/>
            <a:chOff x="1333297" y="838130"/>
            <a:chExt cx="3761879" cy="3099070"/>
          </a:xfrm>
        </p:grpSpPr>
        <p:sp>
          <p:nvSpPr>
            <p:cNvPr id="17" name="コンテンツ プレースホルダー 6"/>
            <p:cNvSpPr txBox="1">
              <a:spLocks/>
            </p:cNvSpPr>
            <p:nvPr/>
          </p:nvSpPr>
          <p:spPr>
            <a:xfrm>
              <a:off x="1333297" y="1554325"/>
              <a:ext cx="3761879" cy="2382875"/>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buFont typeface="Arial" panose="020B0604020202020204" pitchFamily="34" charset="0"/>
                <a:buNone/>
              </a:pPr>
              <a:r>
                <a:rPr lang="ja-JP" altLang="en-US" sz="2400" dirty="0" smtClean="0">
                  <a:solidFill>
                    <a:schemeClr val="tx1"/>
                  </a:solidFill>
                  <a:latin typeface="+mn-ea"/>
                </a:rPr>
                <a:t>・</a:t>
              </a:r>
              <a:r>
                <a:rPr lang="en-US" altLang="ja-JP" sz="2400" dirty="0" smtClean="0">
                  <a:solidFill>
                    <a:schemeClr val="tx1"/>
                  </a:solidFill>
                  <a:latin typeface="+mn-ea"/>
                </a:rPr>
                <a:t>GPS</a:t>
              </a:r>
              <a:r>
                <a:rPr lang="ja-JP" altLang="en-US" sz="2400" dirty="0" smtClean="0">
                  <a:solidFill>
                    <a:schemeClr val="tx1"/>
                  </a:solidFill>
                  <a:latin typeface="+mn-ea"/>
                </a:rPr>
                <a:t>と地磁気方位センサ</a:t>
              </a:r>
              <a:endParaRPr lang="en-US" altLang="ja-JP" sz="2400" dirty="0" smtClean="0">
                <a:solidFill>
                  <a:schemeClr val="tx1"/>
                </a:solidFill>
                <a:latin typeface="+mn-ea"/>
              </a:endParaRPr>
            </a:p>
            <a:p>
              <a:pPr marL="0" indent="0">
                <a:buFont typeface="Arial" panose="020B0604020202020204" pitchFamily="34" charset="0"/>
                <a:buNone/>
              </a:pPr>
              <a:r>
                <a:rPr lang="en-US" altLang="ja-JP" sz="2400" dirty="0" smtClean="0">
                  <a:solidFill>
                    <a:schemeClr val="tx1"/>
                  </a:solidFill>
                  <a:latin typeface="+mn-ea"/>
                </a:rPr>
                <a:t> </a:t>
              </a:r>
              <a:r>
                <a:rPr lang="ja-JP" altLang="en-US" sz="2400" dirty="0" smtClean="0">
                  <a:solidFill>
                    <a:schemeClr val="tx1"/>
                  </a:solidFill>
                  <a:latin typeface="+mn-ea"/>
                </a:rPr>
                <a:t>および</a:t>
              </a:r>
              <a:r>
                <a:rPr lang="en-US" altLang="ja-JP" sz="2400" dirty="0" smtClean="0">
                  <a:solidFill>
                    <a:schemeClr val="tx1"/>
                  </a:solidFill>
                  <a:latin typeface="+mn-ea"/>
                </a:rPr>
                <a:t>Kinect</a:t>
              </a:r>
              <a:r>
                <a:rPr lang="ja-JP" altLang="en-US" sz="2400" dirty="0" smtClean="0">
                  <a:solidFill>
                    <a:schemeClr val="tx1"/>
                  </a:solidFill>
                  <a:latin typeface="+mn-ea"/>
                </a:rPr>
                <a:t>センサを</a:t>
              </a:r>
              <a:endParaRPr lang="en-US" altLang="ja-JP" sz="2400" dirty="0" smtClean="0">
                <a:solidFill>
                  <a:schemeClr val="tx1"/>
                </a:solidFill>
                <a:latin typeface="+mn-ea"/>
              </a:endParaRPr>
            </a:p>
            <a:p>
              <a:pPr marL="0" indent="0">
                <a:buFont typeface="Arial" panose="020B0604020202020204" pitchFamily="34" charset="0"/>
                <a:buNone/>
              </a:pPr>
              <a:r>
                <a:rPr lang="en-US" altLang="ja-JP" sz="2400" dirty="0" smtClean="0">
                  <a:solidFill>
                    <a:schemeClr val="tx1"/>
                  </a:solidFill>
                  <a:latin typeface="+mn-ea"/>
                </a:rPr>
                <a:t> </a:t>
              </a:r>
              <a:r>
                <a:rPr lang="ja-JP" altLang="en-US" sz="2400" dirty="0" smtClean="0">
                  <a:solidFill>
                    <a:schemeClr val="tx1"/>
                  </a:solidFill>
                  <a:latin typeface="+mn-ea"/>
                </a:rPr>
                <a:t>用いる</a:t>
              </a:r>
              <a:endParaRPr lang="en-US" altLang="ja-JP" sz="2400" dirty="0" smtClean="0">
                <a:solidFill>
                  <a:schemeClr val="tx1"/>
                </a:solidFill>
                <a:latin typeface="+mn-ea"/>
              </a:endParaRPr>
            </a:p>
            <a:p>
              <a:pPr marL="0" indent="0">
                <a:buFont typeface="Arial" panose="020B0604020202020204" pitchFamily="34" charset="0"/>
                <a:buNone/>
              </a:pPr>
              <a:r>
                <a:rPr lang="ja-JP" altLang="en-US" sz="2400" dirty="0" smtClean="0">
                  <a:solidFill>
                    <a:schemeClr val="tx1"/>
                  </a:solidFill>
                  <a:latin typeface="+mn-ea"/>
                </a:rPr>
                <a:t> パーティクルフィルタ</a:t>
              </a:r>
              <a:r>
                <a:rPr lang="en-US" altLang="ja-JP" sz="2400" dirty="0" smtClean="0">
                  <a:solidFill>
                    <a:schemeClr val="tx1"/>
                  </a:solidFill>
                  <a:latin typeface="+mn-ea"/>
                </a:rPr>
                <a:t>(PF)</a:t>
              </a:r>
            </a:p>
            <a:p>
              <a:pPr marL="0" indent="0">
                <a:buFont typeface="Arial" panose="020B0604020202020204" pitchFamily="34" charset="0"/>
                <a:buNone/>
              </a:pPr>
              <a:r>
                <a:rPr lang="ja-JP" altLang="en-US" sz="2400" dirty="0" smtClean="0">
                  <a:solidFill>
                    <a:schemeClr val="tx1"/>
                  </a:solidFill>
                  <a:latin typeface="+mn-ea"/>
                </a:rPr>
                <a:t> による自己姿勢推定</a:t>
              </a:r>
              <a:endParaRPr lang="en-US" altLang="ja-JP" sz="2400" dirty="0" smtClean="0">
                <a:solidFill>
                  <a:schemeClr val="tx1"/>
                </a:solidFill>
                <a:latin typeface="+mn-ea"/>
              </a:endParaRPr>
            </a:p>
          </p:txBody>
        </p:sp>
        <p:sp>
          <p:nvSpPr>
            <p:cNvPr id="18" name="テキスト ボックス 17"/>
            <p:cNvSpPr txBox="1"/>
            <p:nvPr/>
          </p:nvSpPr>
          <p:spPr>
            <a:xfrm>
              <a:off x="1536195" y="838130"/>
              <a:ext cx="1407422" cy="830997"/>
            </a:xfrm>
            <a:prstGeom prst="rect">
              <a:avLst/>
            </a:prstGeom>
            <a:noFill/>
            <a:ln>
              <a:noFill/>
            </a:ln>
          </p:spPr>
          <p:txBody>
            <a:bodyPr wrap="square" rtlCol="0">
              <a:spAutoFit/>
            </a:bodyPr>
            <a:lstStyle/>
            <a:p>
              <a:pPr>
                <a:lnSpc>
                  <a:spcPct val="200000"/>
                </a:lnSpc>
              </a:pPr>
              <a:r>
                <a:rPr lang="ja-JP" altLang="en-US" sz="2400" dirty="0" smtClean="0">
                  <a:latin typeface="+mj-ea"/>
                  <a:ea typeface="+mj-ea"/>
                </a:rPr>
                <a:t>先行</a:t>
              </a:r>
              <a:r>
                <a:rPr lang="ja-JP" altLang="en-US" sz="2400" dirty="0">
                  <a:latin typeface="+mj-ea"/>
                  <a:ea typeface="+mj-ea"/>
                </a:rPr>
                <a:t>研究</a:t>
              </a:r>
              <a:endParaRPr lang="en-US" altLang="ja-JP" sz="2400" dirty="0">
                <a:latin typeface="+mj-ea"/>
                <a:ea typeface="+mj-ea"/>
              </a:endParaRPr>
            </a:p>
          </p:txBody>
        </p:sp>
      </p:grpSp>
      <p:grpSp>
        <p:nvGrpSpPr>
          <p:cNvPr id="10" name="グループ化 9"/>
          <p:cNvGrpSpPr/>
          <p:nvPr/>
        </p:nvGrpSpPr>
        <p:grpSpPr>
          <a:xfrm>
            <a:off x="4572000" y="823984"/>
            <a:ext cx="3703900" cy="2975114"/>
            <a:chOff x="1414322" y="827243"/>
            <a:chExt cx="3703900" cy="2975114"/>
          </a:xfrm>
        </p:grpSpPr>
        <p:sp>
          <p:nvSpPr>
            <p:cNvPr id="11" name="コンテンツ プレースホルダー 6"/>
            <p:cNvSpPr txBox="1">
              <a:spLocks/>
            </p:cNvSpPr>
            <p:nvPr/>
          </p:nvSpPr>
          <p:spPr>
            <a:xfrm>
              <a:off x="1414322" y="1546803"/>
              <a:ext cx="3703900" cy="2255554"/>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buFont typeface="Arial" panose="020B0604020202020204" pitchFamily="34" charset="0"/>
                <a:buNone/>
              </a:pPr>
              <a:r>
                <a:rPr lang="ja-JP" altLang="en-US" sz="2400" dirty="0" smtClean="0">
                  <a:solidFill>
                    <a:schemeClr val="tx1"/>
                  </a:solidFill>
                  <a:latin typeface="+mn-ea"/>
                </a:rPr>
                <a:t>・</a:t>
              </a:r>
              <a:r>
                <a:rPr lang="en-US" altLang="ja-JP" sz="2400" dirty="0" smtClean="0">
                  <a:solidFill>
                    <a:schemeClr val="tx1"/>
                  </a:solidFill>
                  <a:latin typeface="+mn-ea"/>
                </a:rPr>
                <a:t>GPS</a:t>
              </a:r>
              <a:r>
                <a:rPr lang="ja-JP" altLang="en-US" sz="2400" dirty="0" smtClean="0">
                  <a:solidFill>
                    <a:schemeClr val="tx1"/>
                  </a:solidFill>
                  <a:latin typeface="+mn-ea"/>
                </a:rPr>
                <a:t>の測定誤差が大きい</a:t>
              </a:r>
              <a:endParaRPr lang="en-US" altLang="ja-JP" sz="2400" dirty="0" smtClean="0">
                <a:solidFill>
                  <a:schemeClr val="tx1"/>
                </a:solidFill>
                <a:latin typeface="+mn-ea"/>
              </a:endParaRPr>
            </a:p>
            <a:p>
              <a:pPr marL="0" indent="0">
                <a:buFont typeface="Arial" panose="020B0604020202020204" pitchFamily="34" charset="0"/>
                <a:buNone/>
              </a:pPr>
              <a:r>
                <a:rPr lang="ja-JP" altLang="en-US" sz="2400" dirty="0" smtClean="0">
                  <a:solidFill>
                    <a:schemeClr val="tx1"/>
                  </a:solidFill>
                  <a:latin typeface="+mn-ea"/>
                </a:rPr>
                <a:t>・</a:t>
              </a:r>
              <a:r>
                <a:rPr lang="en-US" altLang="ja-JP" sz="2400" dirty="0" smtClean="0">
                  <a:solidFill>
                    <a:schemeClr val="tx1"/>
                  </a:solidFill>
                  <a:latin typeface="+mn-ea"/>
                </a:rPr>
                <a:t>Kinect</a:t>
              </a:r>
              <a:r>
                <a:rPr lang="ja-JP" altLang="en-US" sz="2400" dirty="0" smtClean="0">
                  <a:solidFill>
                    <a:schemeClr val="tx1"/>
                  </a:solidFill>
                  <a:latin typeface="+mn-ea"/>
                </a:rPr>
                <a:t>センサを用いて</a:t>
              </a:r>
              <a:endParaRPr lang="en-US" altLang="ja-JP" sz="2400" dirty="0" smtClean="0">
                <a:solidFill>
                  <a:schemeClr val="tx1"/>
                </a:solidFill>
                <a:latin typeface="+mn-ea"/>
              </a:endParaRPr>
            </a:p>
            <a:p>
              <a:pPr marL="0" indent="0">
                <a:buFont typeface="Arial" panose="020B0604020202020204" pitchFamily="34" charset="0"/>
                <a:buNone/>
              </a:pPr>
              <a:r>
                <a:rPr lang="ja-JP" altLang="en-US" sz="2400" dirty="0" smtClean="0">
                  <a:solidFill>
                    <a:schemeClr val="tx1"/>
                  </a:solidFill>
                  <a:latin typeface="+mn-ea"/>
                </a:rPr>
                <a:t> 得られた</a:t>
              </a:r>
              <a:r>
                <a:rPr lang="en-US" altLang="ja-JP" sz="2400" dirty="0">
                  <a:solidFill>
                    <a:schemeClr val="tx1"/>
                  </a:solidFill>
                  <a:latin typeface="+mn-ea"/>
                </a:rPr>
                <a:t>3</a:t>
              </a:r>
              <a:r>
                <a:rPr lang="ja-JP" altLang="en-US" sz="2400" dirty="0" smtClean="0">
                  <a:solidFill>
                    <a:schemeClr val="tx1"/>
                  </a:solidFill>
                  <a:latin typeface="+mn-ea"/>
                </a:rPr>
                <a:t>次元の</a:t>
              </a:r>
              <a:endParaRPr lang="en-US" altLang="ja-JP" sz="2400" dirty="0" smtClean="0">
                <a:solidFill>
                  <a:schemeClr val="tx1"/>
                </a:solidFill>
                <a:latin typeface="+mn-ea"/>
              </a:endParaRPr>
            </a:p>
            <a:p>
              <a:pPr marL="0" indent="0">
                <a:buFont typeface="Arial" panose="020B0604020202020204" pitchFamily="34" charset="0"/>
                <a:buNone/>
              </a:pPr>
              <a:r>
                <a:rPr lang="en-US" altLang="ja-JP" sz="2400" dirty="0">
                  <a:solidFill>
                    <a:schemeClr val="tx1"/>
                  </a:solidFill>
                  <a:latin typeface="+mn-ea"/>
                </a:rPr>
                <a:t> </a:t>
              </a:r>
              <a:r>
                <a:rPr lang="ja-JP" altLang="en-US" sz="2400" dirty="0" smtClean="0">
                  <a:solidFill>
                    <a:schemeClr val="tx1"/>
                  </a:solidFill>
                  <a:latin typeface="+mn-ea"/>
                </a:rPr>
                <a:t>自己姿勢推定結果の</a:t>
              </a:r>
              <a:endParaRPr lang="en-US" altLang="ja-JP" sz="2400" dirty="0" smtClean="0">
                <a:solidFill>
                  <a:schemeClr val="tx1"/>
                </a:solidFill>
                <a:latin typeface="+mn-ea"/>
              </a:endParaRPr>
            </a:p>
            <a:p>
              <a:pPr marL="0" indent="0">
                <a:buFont typeface="Arial" panose="020B0604020202020204" pitchFamily="34" charset="0"/>
                <a:buNone/>
              </a:pPr>
              <a:r>
                <a:rPr lang="ja-JP" altLang="en-US" sz="2400" dirty="0" smtClean="0">
                  <a:solidFill>
                    <a:schemeClr val="tx1"/>
                  </a:solidFill>
                  <a:latin typeface="+mn-ea"/>
                </a:rPr>
                <a:t> 高さ情報を無視して計算</a:t>
              </a:r>
            </a:p>
          </p:txBody>
        </p:sp>
        <p:sp>
          <p:nvSpPr>
            <p:cNvPr id="15" name="テキスト ボックス 14"/>
            <p:cNvSpPr txBox="1"/>
            <p:nvPr/>
          </p:nvSpPr>
          <p:spPr>
            <a:xfrm>
              <a:off x="1536195" y="827243"/>
              <a:ext cx="1407422" cy="698268"/>
            </a:xfrm>
            <a:prstGeom prst="rect">
              <a:avLst/>
            </a:prstGeom>
            <a:noFill/>
            <a:ln>
              <a:noFill/>
            </a:ln>
          </p:spPr>
          <p:txBody>
            <a:bodyPr wrap="square" rtlCol="0">
              <a:spAutoFit/>
            </a:bodyPr>
            <a:lstStyle/>
            <a:p>
              <a:pPr>
                <a:lnSpc>
                  <a:spcPct val="200000"/>
                </a:lnSpc>
              </a:pPr>
              <a:r>
                <a:rPr lang="ja-JP" altLang="en-US" sz="2400" dirty="0">
                  <a:latin typeface="+mj-ea"/>
                  <a:ea typeface="+mj-ea"/>
                </a:rPr>
                <a:t>問題点</a:t>
              </a:r>
              <a:endParaRPr lang="en-US" altLang="ja-JP" sz="2400" dirty="0">
                <a:latin typeface="+mj-ea"/>
                <a:ea typeface="+mj-ea"/>
              </a:endParaRPr>
            </a:p>
          </p:txBody>
        </p:sp>
      </p:grpSp>
    </p:spTree>
    <p:extLst>
      <p:ext uri="{BB962C8B-B14F-4D97-AF65-F5344CB8AC3E}">
        <p14:creationId xmlns:p14="http://schemas.microsoft.com/office/powerpoint/2010/main" val="3728480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15772"/>
            <a:ext cx="9144000" cy="994172"/>
          </a:xfrm>
        </p:spPr>
        <p:txBody>
          <a:bodyPr>
            <a:normAutofit/>
          </a:bodyPr>
          <a:lstStyle/>
          <a:p>
            <a:r>
              <a:rPr lang="ja-JP" altLang="en-US" sz="3200" dirty="0" smtClean="0"/>
              <a:t>地図情報の作成方法</a:t>
            </a:r>
            <a:endParaRPr kumimoji="1" lang="ja-JP" altLang="en-US" sz="3200" dirty="0"/>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640" y="2282346"/>
            <a:ext cx="4029135" cy="2867892"/>
          </a:xfrm>
          <a:prstGeom prst="rect">
            <a:avLst/>
          </a:prstGeom>
        </p:spPr>
      </p:pic>
      <p:pic>
        <p:nvPicPr>
          <p:cNvPr id="2" name="図 1"/>
          <p:cNvPicPr>
            <a:picLocks noChangeAspect="1"/>
          </p:cNvPicPr>
          <p:nvPr/>
        </p:nvPicPr>
        <p:blipFill>
          <a:blip r:embed="rId4"/>
          <a:stretch>
            <a:fillRect/>
          </a:stretch>
        </p:blipFill>
        <p:spPr>
          <a:xfrm>
            <a:off x="2221788" y="1755503"/>
            <a:ext cx="4700423" cy="3346994"/>
          </a:xfrm>
          <a:prstGeom prst="rect">
            <a:avLst/>
          </a:prstGeom>
        </p:spPr>
      </p:pic>
      <mc:AlternateContent xmlns:mc="http://schemas.openxmlformats.org/markup-compatibility/2006" xmlns:a14="http://schemas.microsoft.com/office/drawing/2010/main">
        <mc:Choice Requires="a14">
          <p:sp>
            <p:nvSpPr>
              <p:cNvPr id="3" name="正方形/長方形 2"/>
              <p:cNvSpPr/>
              <p:nvPr/>
            </p:nvSpPr>
            <p:spPr>
              <a:xfrm>
                <a:off x="2286000" y="2734675"/>
                <a:ext cx="4572000" cy="138865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prstClr val="black"/>
                              </a:solidFill>
                              <a:latin typeface="Cambria Math" panose="02040503050406030204" pitchFamily="18" charset="0"/>
                            </a:rPr>
                          </m:ctrlPr>
                        </m:sSubPr>
                        <m:e>
                          <m:r>
                            <a:rPr lang="en-US" altLang="ja-JP" i="1">
                              <a:solidFill>
                                <a:prstClr val="black"/>
                              </a:solidFill>
                              <a:latin typeface="Cambria Math" panose="02040503050406030204" pitchFamily="18" charset="0"/>
                            </a:rPr>
                            <m:t>𝑑</m:t>
                          </m:r>
                        </m:e>
                        <m:sub>
                          <m:r>
                            <a:rPr lang="en-US" altLang="ja-JP" i="1">
                              <a:solidFill>
                                <a:prstClr val="black"/>
                              </a:solidFill>
                              <a:latin typeface="Cambria Math" panose="02040503050406030204" pitchFamily="18" charset="0"/>
                            </a:rPr>
                            <m:t>𝑘</m:t>
                          </m:r>
                        </m:sub>
                      </m:sSub>
                      <m:r>
                        <a:rPr lang="en-US" altLang="ja-JP" i="1">
                          <a:solidFill>
                            <a:prstClr val="black"/>
                          </a:solidFill>
                          <a:latin typeface="Cambria Math" panose="02040503050406030204" pitchFamily="18" charset="0"/>
                        </a:rPr>
                        <m:t>=</m:t>
                      </m:r>
                      <m:d>
                        <m:dPr>
                          <m:begChr m:val="{"/>
                          <m:endChr m:val=""/>
                          <m:ctrlPr>
                            <a:rPr lang="en-US" altLang="ja-JP" i="1">
                              <a:solidFill>
                                <a:prstClr val="black"/>
                              </a:solidFill>
                              <a:latin typeface="Cambria Math" panose="02040503050406030204" pitchFamily="18" charset="0"/>
                            </a:rPr>
                          </m:ctrlPr>
                        </m:dPr>
                        <m:e>
                          <m:r>
                            <a:rPr lang="en-US" altLang="ja-JP" i="1">
                              <a:solidFill>
                                <a:prstClr val="black"/>
                              </a:solidFill>
                              <a:latin typeface="Cambria Math" panose="02040503050406030204" pitchFamily="18" charset="0"/>
                            </a:rPr>
                            <m:t>    </m:t>
                          </m:r>
                          <m:eqArr>
                            <m:eqArrPr>
                              <m:ctrlPr>
                                <a:rPr lang="en-US" altLang="ja-JP" i="1">
                                  <a:solidFill>
                                    <a:prstClr val="black"/>
                                  </a:solidFill>
                                  <a:latin typeface="Cambria Math" panose="02040503050406030204" pitchFamily="18" charset="0"/>
                                </a:rPr>
                              </m:ctrlPr>
                            </m:eqArrPr>
                            <m:e>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sub>
                                  </m:sSub>
                                </m:e>
                              </m:d>
                              <m:r>
                                <a:rPr lang="en-US" altLang="ja-JP" i="1">
                                  <a:solidFill>
                                    <a:prstClr val="black"/>
                                  </a:solidFill>
                                  <a:latin typeface="Cambria Math" panose="02040503050406030204" pitchFamily="18" charset="0"/>
                                </a:rPr>
                                <m:t>                                      </m:t>
                              </m:r>
                              <m:r>
                                <a:rPr lang="ja-JP" altLang="en-US" i="1">
                                  <a:solidFill>
                                    <a:prstClr val="black"/>
                                  </a:solidFill>
                                  <a:latin typeface="Cambria Math" panose="02040503050406030204" pitchFamily="18" charset="0"/>
                                </a:rPr>
                                <m:t>①</m:t>
                              </m:r>
                              <m:r>
                                <a:rPr lang="en-US" altLang="ja-JP" i="1">
                                  <a:solidFill>
                                    <a:prstClr val="black"/>
                                  </a:solidFill>
                                  <a:latin typeface="Cambria Math" panose="02040503050406030204" pitchFamily="18" charset="0"/>
                                </a:rPr>
                                <m:t>(</m:t>
                              </m:r>
                              <m:func>
                                <m:funcPr>
                                  <m:ctrlPr>
                                    <a:rPr lang="en-US" altLang="ja-JP" i="1">
                                      <a:solidFill>
                                        <a:prstClr val="black"/>
                                      </a:solidFill>
                                      <a:latin typeface="Cambria Math" panose="02040503050406030204" pitchFamily="18" charset="0"/>
                                    </a:rPr>
                                  </m:ctrlPr>
                                </m:funcPr>
                                <m:fName>
                                  <m:r>
                                    <m:rPr>
                                      <m:sty m:val="p"/>
                                    </m:rPr>
                                    <a:rPr lang="en-US" altLang="ja-JP">
                                      <a:solidFill>
                                        <a:prstClr val="black"/>
                                      </a:solidFill>
                                      <a:latin typeface="Cambria Math" panose="02040503050406030204" pitchFamily="18" charset="0"/>
                                    </a:rPr>
                                    <m:t>cos</m:t>
                                  </m:r>
                                </m:fName>
                                <m:e>
                                  <m:r>
                                    <a:rPr lang="ja-JP" altLang="en-US" i="1">
                                      <a:solidFill>
                                        <a:prstClr val="black"/>
                                      </a:solidFill>
                                      <a:latin typeface="Cambria Math" panose="02040503050406030204" pitchFamily="18" charset="0"/>
                                    </a:rPr>
                                    <m:t>𝜃</m:t>
                                  </m:r>
                                </m:e>
                              </m:func>
                              <m:r>
                                <a:rPr lang="en-US" altLang="ja-JP" i="1">
                                  <a:solidFill>
                                    <a:prstClr val="black"/>
                                  </a:solidFill>
                                  <a:latin typeface="Cambria Math" panose="02040503050406030204" pitchFamily="18" charset="0"/>
                                  <a:ea typeface="Cambria Math" panose="02040503050406030204" pitchFamily="18" charset="0"/>
                                </a:rPr>
                                <m:t>&lt;0</m:t>
                              </m:r>
                              <m:r>
                                <a:rPr lang="en-US" altLang="ja-JP" i="1">
                                  <a:solidFill>
                                    <a:prstClr val="black"/>
                                  </a:solidFill>
                                  <a:latin typeface="Cambria Math" panose="02040503050406030204" pitchFamily="18" charset="0"/>
                                </a:rPr>
                                <m:t>)</m:t>
                              </m:r>
                            </m:e>
                            <m:e>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sub>
                                  </m:sSub>
                                </m:e>
                              </m:d>
                              <m:d>
                                <m:dPr>
                                  <m:begChr m:val="‖"/>
                                  <m:endChr m:val="‖"/>
                                  <m:ctrlPr>
                                    <a:rPr lang="en-US" altLang="ja-JP" i="1">
                                      <a:solidFill>
                                        <a:prstClr val="black"/>
                                      </a:solidFill>
                                      <a:latin typeface="Cambria Math" panose="02040503050406030204" pitchFamily="18" charset="0"/>
                                    </a:rPr>
                                  </m:ctrlPr>
                                </m:dPr>
                                <m:e>
                                  <m:func>
                                    <m:funcPr>
                                      <m:ctrlPr>
                                        <a:rPr lang="en-US" altLang="ja-JP" i="1">
                                          <a:solidFill>
                                            <a:prstClr val="black"/>
                                          </a:solidFill>
                                          <a:latin typeface="Cambria Math" panose="02040503050406030204" pitchFamily="18" charset="0"/>
                                        </a:rPr>
                                      </m:ctrlPr>
                                    </m:funcPr>
                                    <m:fName>
                                      <m:r>
                                        <m:rPr>
                                          <m:sty m:val="p"/>
                                        </m:rPr>
                                        <a:rPr lang="en-US" altLang="ja-JP">
                                          <a:solidFill>
                                            <a:prstClr val="black"/>
                                          </a:solidFill>
                                          <a:latin typeface="Cambria Math" panose="02040503050406030204" pitchFamily="18" charset="0"/>
                                        </a:rPr>
                                        <m:t>sin</m:t>
                                      </m:r>
                                    </m:fName>
                                    <m:e>
                                      <m:r>
                                        <a:rPr lang="ja-JP" altLang="en-US" i="1">
                                          <a:solidFill>
                                            <a:prstClr val="black"/>
                                          </a:solidFill>
                                          <a:latin typeface="Cambria Math" panose="02040503050406030204" pitchFamily="18" charset="0"/>
                                        </a:rPr>
                                        <m:t>𝜃</m:t>
                                      </m:r>
                                    </m:e>
                                  </m:func>
                                </m:e>
                              </m:d>
                              <m:r>
                                <a:rPr lang="en-US" altLang="ja-JP" i="1">
                                  <a:solidFill>
                                    <a:prstClr val="black"/>
                                  </a:solidFill>
                                  <a:latin typeface="Cambria Math" panose="02040503050406030204" pitchFamily="18" charset="0"/>
                                </a:rPr>
                                <m:t>                </m:t>
                              </m:r>
                              <m:r>
                                <a:rPr lang="ja-JP" altLang="en-US" i="1">
                                  <a:solidFill>
                                    <a:prstClr val="black"/>
                                  </a:solidFill>
                                  <a:latin typeface="Cambria Math" panose="02040503050406030204" pitchFamily="18" charset="0"/>
                                </a:rPr>
                                <m:t>②</m:t>
                              </m:r>
                              <m:r>
                                <a:rPr lang="en-US" altLang="ja-JP" i="1">
                                  <a:solidFill>
                                    <a:prstClr val="black"/>
                                  </a:solidFill>
                                  <a:latin typeface="Cambria Math" panose="02040503050406030204" pitchFamily="18" charset="0"/>
                                </a:rPr>
                                <m:t>(0</m:t>
                              </m:r>
                              <m:r>
                                <a:rPr lang="en-US" altLang="ja-JP" i="1">
                                  <a:solidFill>
                                    <a:prstClr val="black"/>
                                  </a:solidFill>
                                  <a:latin typeface="Cambria Math" panose="02040503050406030204" pitchFamily="18" charset="0"/>
                                  <a:ea typeface="Cambria Math" panose="02040503050406030204" pitchFamily="18" charset="0"/>
                                </a:rPr>
                                <m:t>≤</m:t>
                              </m:r>
                              <m:d>
                                <m:dPr>
                                  <m:begChr m:val="‖"/>
                                  <m:endChr m:val="‖"/>
                                  <m:ctrlPr>
                                    <a:rPr lang="en-US" altLang="ja-JP" i="1">
                                      <a:solidFill>
                                        <a:prstClr val="black"/>
                                      </a:solidFill>
                                      <a:latin typeface="Cambria Math" panose="02040503050406030204" pitchFamily="18" charset="0"/>
                                      <a:ea typeface="Cambria Math" panose="02040503050406030204" pitchFamily="18" charset="0"/>
                                    </a:rPr>
                                  </m:ctrlPr>
                                </m:dPr>
                                <m:e>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𝒙</m:t>
                                      </m:r>
                                    </m:e>
                                    <m:sub>
                                      <m:r>
                                        <a:rPr lang="en-US" altLang="ja-JP" i="1">
                                          <a:solidFill>
                                            <a:prstClr val="black"/>
                                          </a:solidFill>
                                          <a:latin typeface="Cambria Math" panose="02040503050406030204" pitchFamily="18" charset="0"/>
                                          <a:ea typeface="Cambria Math" panose="02040503050406030204" pitchFamily="18" charset="0"/>
                                        </a:rPr>
                                        <m:t>𝑟</m:t>
                                      </m:r>
                                    </m:sub>
                                  </m:sSub>
                                  <m:r>
                                    <a:rPr lang="en-US" altLang="ja-JP" i="1">
                                      <a:solidFill>
                                        <a:prstClr val="black"/>
                                      </a:solidFill>
                                      <a:latin typeface="Cambria Math" panose="02040503050406030204" pitchFamily="18" charset="0"/>
                                      <a:ea typeface="Cambria Math" panose="02040503050406030204" pitchFamily="18" charset="0"/>
                                    </a:rPr>
                                    <m:t>−</m:t>
                                  </m:r>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sub>
                                  </m:sSub>
                                </m:e>
                              </m:d>
                              <m:func>
                                <m:funcPr>
                                  <m:ctrlPr>
                                    <a:rPr lang="en-US" altLang="ja-JP" i="1">
                                      <a:solidFill>
                                        <a:prstClr val="black"/>
                                      </a:solidFill>
                                      <a:latin typeface="Cambria Math" panose="02040503050406030204" pitchFamily="18" charset="0"/>
                                      <a:ea typeface="Cambria Math" panose="02040503050406030204" pitchFamily="18" charset="0"/>
                                    </a:rPr>
                                  </m:ctrlPr>
                                </m:funcPr>
                                <m:fName>
                                  <m:r>
                                    <m:rPr>
                                      <m:sty m:val="p"/>
                                    </m:rPr>
                                    <a:rPr lang="en-US" altLang="ja-JP">
                                      <a:solidFill>
                                        <a:prstClr val="black"/>
                                      </a:solidFill>
                                      <a:latin typeface="Cambria Math" panose="02040503050406030204" pitchFamily="18" charset="0"/>
                                      <a:ea typeface="Cambria Math" panose="02040503050406030204" pitchFamily="18" charset="0"/>
                                    </a:rPr>
                                    <m:t>cos</m:t>
                                  </m:r>
                                </m:fName>
                                <m:e>
                                  <m:r>
                                    <a:rPr lang="ja-JP" altLang="en-US" i="1">
                                      <a:solidFill>
                                        <a:prstClr val="black"/>
                                      </a:solidFill>
                                      <a:latin typeface="Cambria Math" panose="02040503050406030204" pitchFamily="18" charset="0"/>
                                      <a:ea typeface="Cambria Math" panose="02040503050406030204" pitchFamily="18" charset="0"/>
                                    </a:rPr>
                                    <m:t>𝜃</m:t>
                                  </m:r>
                                </m:e>
                              </m:func>
                              <m:r>
                                <a:rPr lang="en-US" altLang="ja-JP" i="1">
                                  <a:solidFill>
                                    <a:prstClr val="black"/>
                                  </a:solidFill>
                                  <a:latin typeface="Cambria Math" panose="02040503050406030204" pitchFamily="18" charset="0"/>
                                  <a:ea typeface="Cambria Math" panose="02040503050406030204" pitchFamily="18" charset="0"/>
                                </a:rPr>
                                <m:t>&lt;</m:t>
                              </m:r>
                              <m:d>
                                <m:dPr>
                                  <m:begChr m:val="‖"/>
                                  <m:endChr m:val="‖"/>
                                  <m:ctrlPr>
                                    <a:rPr lang="en-US" altLang="ja-JP" i="1">
                                      <a:solidFill>
                                        <a:prstClr val="black"/>
                                      </a:solidFill>
                                      <a:latin typeface="Cambria Math" panose="02040503050406030204" pitchFamily="18" charset="0"/>
                                      <a:ea typeface="Cambria Math" panose="02040503050406030204" pitchFamily="18" charset="0"/>
                                    </a:rPr>
                                  </m:ctrlPr>
                                </m:dPr>
                                <m:e>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r>
                                        <a:rPr lang="en-US" altLang="ja-JP" i="1">
                                          <a:solidFill>
                                            <a:prstClr val="black"/>
                                          </a:solidFill>
                                          <a:latin typeface="Cambria Math" panose="02040503050406030204" pitchFamily="18" charset="0"/>
                                          <a:ea typeface="Cambria Math" panose="02040503050406030204" pitchFamily="18" charset="0"/>
                                        </a:rPr>
                                        <m:t>+1</m:t>
                                      </m:r>
                                    </m:sub>
                                  </m:sSub>
                                  <m:r>
                                    <a:rPr lang="en-US" altLang="ja-JP" i="1">
                                      <a:solidFill>
                                        <a:prstClr val="black"/>
                                      </a:solidFill>
                                      <a:latin typeface="Cambria Math" panose="02040503050406030204" pitchFamily="18" charset="0"/>
                                      <a:ea typeface="Cambria Math" panose="02040503050406030204" pitchFamily="18" charset="0"/>
                                    </a:rPr>
                                    <m:t>−</m:t>
                                  </m:r>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sub>
                                  </m:sSub>
                                </m:e>
                              </m:d>
                              <m:r>
                                <a:rPr lang="en-US" altLang="ja-JP" i="1">
                                  <a:solidFill>
                                    <a:prstClr val="black"/>
                                  </a:solidFill>
                                  <a:latin typeface="Cambria Math" panose="02040503050406030204" pitchFamily="18" charset="0"/>
                                </a:rPr>
                                <m:t>)</m:t>
                              </m:r>
                            </m:e>
                            <m:e>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r>
                                        <a:rPr lang="en-US" altLang="ja-JP" i="1">
                                          <a:solidFill>
                                            <a:prstClr val="black"/>
                                          </a:solidFill>
                                          <a:latin typeface="Cambria Math" panose="02040503050406030204" pitchFamily="18" charset="0"/>
                                        </a:rPr>
                                        <m:t>+1</m:t>
                                      </m:r>
                                    </m:sub>
                                  </m:sSub>
                                </m:e>
                              </m:d>
                              <m:r>
                                <a:rPr lang="en-US" altLang="ja-JP" i="1">
                                  <a:solidFill>
                                    <a:prstClr val="black"/>
                                  </a:solidFill>
                                  <a:latin typeface="Cambria Math" panose="02040503050406030204" pitchFamily="18" charset="0"/>
                                </a:rPr>
                                <m:t>                           </m:t>
                              </m:r>
                              <m:r>
                                <a:rPr lang="ja-JP" altLang="en-US" i="1">
                                  <a:solidFill>
                                    <a:prstClr val="black"/>
                                  </a:solidFill>
                                  <a:latin typeface="Cambria Math" panose="02040503050406030204" pitchFamily="18" charset="0"/>
                                </a:rPr>
                                <m:t>③</m:t>
                              </m:r>
                              <m:r>
                                <a:rPr lang="en-US" altLang="ja-JP" i="1">
                                  <a:solidFill>
                                    <a:prstClr val="black"/>
                                  </a:solidFill>
                                  <a:latin typeface="Cambria Math" panose="02040503050406030204" pitchFamily="18" charset="0"/>
                                </a:rPr>
                                <m:t>(</m:t>
                              </m:r>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sub>
                                  </m:sSub>
                                </m:e>
                              </m:d>
                              <m:func>
                                <m:funcPr>
                                  <m:ctrlPr>
                                    <a:rPr lang="en-US" altLang="ja-JP" i="1">
                                      <a:solidFill>
                                        <a:prstClr val="black"/>
                                      </a:solidFill>
                                      <a:latin typeface="Cambria Math" panose="02040503050406030204" pitchFamily="18" charset="0"/>
                                    </a:rPr>
                                  </m:ctrlPr>
                                </m:funcPr>
                                <m:fName>
                                  <m:r>
                                    <m:rPr>
                                      <m:sty m:val="p"/>
                                    </m:rPr>
                                    <a:rPr lang="en-US" altLang="ja-JP">
                                      <a:solidFill>
                                        <a:prstClr val="black"/>
                                      </a:solidFill>
                                      <a:latin typeface="Cambria Math" panose="02040503050406030204" pitchFamily="18" charset="0"/>
                                    </a:rPr>
                                    <m:t>cos</m:t>
                                  </m:r>
                                </m:fName>
                                <m:e>
                                  <m:r>
                                    <a:rPr lang="ja-JP" altLang="en-US" i="1">
                                      <a:solidFill>
                                        <a:prstClr val="black"/>
                                      </a:solidFill>
                                      <a:latin typeface="Cambria Math" panose="02040503050406030204" pitchFamily="18" charset="0"/>
                                    </a:rPr>
                                    <m:t>𝜃</m:t>
                                  </m:r>
                                </m:e>
                              </m:func>
                              <m:r>
                                <a:rPr lang="en-US" altLang="ja-JP" i="1">
                                  <a:solidFill>
                                    <a:prstClr val="black"/>
                                  </a:solidFill>
                                  <a:latin typeface="Cambria Math" panose="02040503050406030204" pitchFamily="18" charset="0"/>
                                  <a:ea typeface="Cambria Math" panose="02040503050406030204" pitchFamily="18" charset="0"/>
                                </a:rPr>
                                <m:t>≥</m:t>
                              </m:r>
                              <m:d>
                                <m:dPr>
                                  <m:begChr m:val="‖"/>
                                  <m:endChr m:val="‖"/>
                                  <m:ctrlPr>
                                    <a:rPr lang="en-US" altLang="ja-JP" i="1">
                                      <a:solidFill>
                                        <a:prstClr val="black"/>
                                      </a:solidFill>
                                      <a:latin typeface="Cambria Math" panose="02040503050406030204" pitchFamily="18" charset="0"/>
                                      <a:ea typeface="Cambria Math" panose="02040503050406030204" pitchFamily="18" charset="0"/>
                                    </a:rPr>
                                  </m:ctrlPr>
                                </m:dPr>
                                <m:e>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r>
                                        <a:rPr lang="en-US" altLang="ja-JP" i="1">
                                          <a:solidFill>
                                            <a:prstClr val="black"/>
                                          </a:solidFill>
                                          <a:latin typeface="Cambria Math" panose="02040503050406030204" pitchFamily="18" charset="0"/>
                                          <a:ea typeface="Cambria Math" panose="02040503050406030204" pitchFamily="18" charset="0"/>
                                        </a:rPr>
                                        <m:t>+1</m:t>
                                      </m:r>
                                    </m:sub>
                                  </m:sSub>
                                  <m:r>
                                    <a:rPr lang="en-US" altLang="ja-JP" i="1">
                                      <a:solidFill>
                                        <a:prstClr val="black"/>
                                      </a:solidFill>
                                      <a:latin typeface="Cambria Math" panose="02040503050406030204" pitchFamily="18" charset="0"/>
                                      <a:ea typeface="Cambria Math" panose="02040503050406030204" pitchFamily="18" charset="0"/>
                                    </a:rPr>
                                    <m:t>−</m:t>
                                  </m:r>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sub>
                                  </m:sSub>
                                </m:e>
                              </m:d>
                              <m:r>
                                <a:rPr lang="en-US" altLang="ja-JP" i="1">
                                  <a:solidFill>
                                    <a:prstClr val="black"/>
                                  </a:solidFill>
                                  <a:latin typeface="Cambria Math" panose="02040503050406030204" pitchFamily="18" charset="0"/>
                                </a:rPr>
                                <m:t>)</m:t>
                              </m:r>
                            </m:e>
                          </m:eqArr>
                        </m:e>
                      </m:d>
                    </m:oMath>
                  </m:oMathPara>
                </a14:m>
                <a:endParaRPr lang="ja-JP" altLang="en-US" dirty="0"/>
              </a:p>
            </p:txBody>
          </p:sp>
        </mc:Choice>
        <mc:Fallback xmlns="">
          <p:sp>
            <p:nvSpPr>
              <p:cNvPr id="3" name="正方形/長方形 2"/>
              <p:cNvSpPr>
                <a:spLocks noRot="1" noChangeAspect="1" noMove="1" noResize="1" noEditPoints="1" noAdjustHandles="1" noChangeArrowheads="1" noChangeShapeType="1" noTextEdit="1"/>
              </p:cNvSpPr>
              <p:nvPr/>
            </p:nvSpPr>
            <p:spPr>
              <a:xfrm>
                <a:off x="2286000" y="2734675"/>
                <a:ext cx="4572000" cy="1388650"/>
              </a:xfrm>
              <a:prstGeom prst="rect">
                <a:avLst/>
              </a:prstGeom>
              <a:blipFill rotWithShape="0">
                <a:blip r:embed="rId5"/>
                <a:stretch>
                  <a:fillRect r="-582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25468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r="19873" b="-1659"/>
          <a:stretch/>
        </p:blipFill>
        <p:spPr>
          <a:xfrm>
            <a:off x="1611182" y="1103353"/>
            <a:ext cx="7150681" cy="5474867"/>
          </a:xfrm>
          <a:prstGeom prst="rect">
            <a:avLst/>
          </a:prstGeom>
        </p:spPr>
      </p:pic>
      <p:sp>
        <p:nvSpPr>
          <p:cNvPr id="3" name="タイトル 1"/>
          <p:cNvSpPr txBox="1">
            <a:spLocks/>
          </p:cNvSpPr>
          <p:nvPr/>
        </p:nvSpPr>
        <p:spPr>
          <a:xfrm>
            <a:off x="0" y="0"/>
            <a:ext cx="9144000" cy="994172"/>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a:latin typeface="+mj-ea"/>
              </a:rPr>
              <a:t>地磁気方位センサの信頼度</a:t>
            </a:r>
          </a:p>
        </p:txBody>
      </p:sp>
      <mc:AlternateContent xmlns:mc="http://schemas.openxmlformats.org/markup-compatibility/2006" xmlns:a14="http://schemas.microsoft.com/office/drawing/2010/main">
        <mc:Choice Requires="a14">
          <p:sp>
            <p:nvSpPr>
              <p:cNvPr id="6" name="テキスト ボックス 5"/>
              <p:cNvSpPr txBox="1"/>
              <p:nvPr/>
            </p:nvSpPr>
            <p:spPr>
              <a:xfrm>
                <a:off x="416256" y="3222925"/>
                <a:ext cx="2296975" cy="1052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cos</m:t>
                                  </m:r>
                                </m:fName>
                                <m:e>
                                  <m:d>
                                    <m:dPr>
                                      <m:ctrlPr>
                                        <a:rPr kumimoji="1" lang="en-US" altLang="ja-JP" b="0" i="1" smtClean="0">
                                          <a:latin typeface="Cambria Math" panose="02040503050406030204" pitchFamily="18" charset="0"/>
                                        </a:rPr>
                                      </m:ctrlPr>
                                    </m:dPr>
                                    <m:e>
                                      <m:r>
                                        <a:rPr lang="ja-JP" altLang="en-US" i="1">
                                          <a:latin typeface="Cambria Math" panose="02040503050406030204" pitchFamily="18" charset="0"/>
                                        </a:rPr>
                                        <m:t>𝜃</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ja-JP" altLang="en-US" i="1">
                                              <a:latin typeface="Cambria Math" panose="02040503050406030204" pitchFamily="18" charset="0"/>
                                            </a:rPr>
                                            <m:t>𝜋</m:t>
                                          </m:r>
                                        </m:num>
                                        <m:den>
                                          <m:r>
                                            <a:rPr lang="en-US" altLang="ja-JP" i="1">
                                              <a:latin typeface="Cambria Math" panose="02040503050406030204" pitchFamily="18" charset="0"/>
                                            </a:rPr>
                                            <m:t>2</m:t>
                                          </m:r>
                                        </m:den>
                                      </m:f>
                                    </m:e>
                                  </m:d>
                                </m:e>
                              </m:func>
                            </m:e>
                            <m:e>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sin</m:t>
                                  </m:r>
                                </m:fName>
                                <m:e>
                                  <m:d>
                                    <m:dPr>
                                      <m:ctrlPr>
                                        <a:rPr lang="en-US" altLang="ja-JP" i="1">
                                          <a:latin typeface="Cambria Math" panose="02040503050406030204" pitchFamily="18" charset="0"/>
                                        </a:rPr>
                                      </m:ctrlPr>
                                    </m:dPr>
                                    <m:e>
                                      <m:r>
                                        <a:rPr lang="ja-JP" altLang="en-US" i="1">
                                          <a:latin typeface="Cambria Math" panose="02040503050406030204" pitchFamily="18" charset="0"/>
                                        </a:rPr>
                                        <m:t>𝜃</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ja-JP" altLang="en-US" i="1">
                                              <a:latin typeface="Cambria Math" panose="02040503050406030204" pitchFamily="18" charset="0"/>
                                            </a:rPr>
                                            <m:t>𝜋</m:t>
                                          </m:r>
                                        </m:num>
                                        <m:den>
                                          <m:r>
                                            <a:rPr lang="en-US" altLang="ja-JP" i="1">
                                              <a:latin typeface="Cambria Math" panose="02040503050406030204" pitchFamily="18" charset="0"/>
                                            </a:rPr>
                                            <m:t>2</m:t>
                                          </m:r>
                                        </m:den>
                                      </m:f>
                                    </m:e>
                                  </m:d>
                                </m:e>
                              </m:func>
                            </m:e>
                          </m:eqArr>
                        </m:e>
                      </m:d>
                    </m:oMath>
                  </m:oMathPara>
                </a14:m>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416256" y="3222925"/>
                <a:ext cx="2296975" cy="1052852"/>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3592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r>
              <a:rPr lang="en-US" altLang="ja-JP" sz="3200" dirty="0" smtClean="0">
                <a:latin typeface="+mj-ea"/>
              </a:rPr>
              <a:t>(</a:t>
            </a:r>
            <a:r>
              <a:rPr lang="ja-JP" altLang="en-US" sz="3200" dirty="0" smtClean="0">
                <a:latin typeface="+mj-ea"/>
              </a:rPr>
              <a:t>パーティクルフィルタ</a:t>
            </a:r>
            <a:r>
              <a:rPr lang="en-US" altLang="ja-JP" sz="3200" dirty="0" smtClean="0">
                <a:latin typeface="+mj-ea"/>
              </a:rPr>
              <a:t>)</a:t>
            </a:r>
            <a:endParaRPr kumimoji="1" lang="ja-JP" altLang="en-US" sz="3200" dirty="0">
              <a:latin typeface="+mj-ea"/>
            </a:endParaRPr>
          </a:p>
        </p:txBody>
      </p:sp>
      <p:sp>
        <p:nvSpPr>
          <p:cNvPr id="26" name="コンテンツ プレースホルダー 6"/>
          <p:cNvSpPr txBox="1">
            <a:spLocks/>
          </p:cNvSpPr>
          <p:nvPr/>
        </p:nvSpPr>
        <p:spPr>
          <a:xfrm>
            <a:off x="4103971" y="1335444"/>
            <a:ext cx="4867868" cy="4743567"/>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lvl="0"/>
            <a:r>
              <a:rPr lang="en-US" altLang="ja-JP" sz="2400" dirty="0">
                <a:solidFill>
                  <a:prstClr val="black"/>
                </a:solidFill>
              </a:rPr>
              <a:t>PF</a:t>
            </a:r>
            <a:r>
              <a:rPr lang="ja-JP" altLang="en-US" sz="2400" dirty="0">
                <a:solidFill>
                  <a:prstClr val="black"/>
                </a:solidFill>
              </a:rPr>
              <a:t>：パーティクルフィルタ</a:t>
            </a:r>
            <a:endParaRPr lang="en-US" altLang="ja-JP" sz="2400" dirty="0">
              <a:solidFill>
                <a:prstClr val="black"/>
              </a:solidFill>
            </a:endParaRPr>
          </a:p>
          <a:p>
            <a:pPr marL="0" lvl="0" indent="0">
              <a:buNone/>
            </a:pPr>
            <a:endParaRPr lang="en-US" altLang="ja-JP" sz="2400" dirty="0">
              <a:solidFill>
                <a:prstClr val="black"/>
              </a:solidFill>
            </a:endParaRPr>
          </a:p>
          <a:p>
            <a:pPr marL="257175" lvl="0" indent="-257175"/>
            <a:r>
              <a:rPr lang="ja-JP" altLang="en-US" sz="2400" dirty="0">
                <a:solidFill>
                  <a:prstClr val="black"/>
                </a:solidFill>
              </a:rPr>
              <a:t>状態空間モデルにおける状態推定を多数のランダム標本（パーティクル）を用いて近似的に行う手法</a:t>
            </a:r>
            <a:endParaRPr lang="en-US" altLang="ja-JP" sz="2400" dirty="0">
              <a:solidFill>
                <a:prstClr val="black"/>
              </a:solidFill>
            </a:endParaRPr>
          </a:p>
          <a:p>
            <a:pPr marL="257175" lvl="0" indent="-257175"/>
            <a:endParaRPr lang="en-US" altLang="ja-JP" sz="2400" dirty="0">
              <a:solidFill>
                <a:prstClr val="black"/>
              </a:solidFill>
            </a:endParaRPr>
          </a:p>
          <a:p>
            <a:pPr marL="257175" lvl="0" indent="-257175"/>
            <a:r>
              <a:rPr lang="ja-JP" altLang="en-US" sz="2400" dirty="0">
                <a:solidFill>
                  <a:prstClr val="black"/>
                </a:solidFill>
              </a:rPr>
              <a:t>実装が容易で汎用性が高く，様々な分野で用いられて</a:t>
            </a:r>
            <a:r>
              <a:rPr lang="ja-JP" altLang="en-US" sz="2400" dirty="0" smtClean="0">
                <a:solidFill>
                  <a:prstClr val="black"/>
                </a:solidFill>
              </a:rPr>
              <a:t>いる</a:t>
            </a:r>
            <a:endParaRPr lang="en-US" altLang="ja-JP" sz="2400" dirty="0">
              <a:solidFill>
                <a:prstClr val="black"/>
              </a:solidFill>
            </a:endParaRPr>
          </a:p>
        </p:txBody>
      </p:sp>
      <p:grpSp>
        <p:nvGrpSpPr>
          <p:cNvPr id="27" name="グループ化 26"/>
          <p:cNvGrpSpPr/>
          <p:nvPr/>
        </p:nvGrpSpPr>
        <p:grpSpPr>
          <a:xfrm>
            <a:off x="335244" y="1021031"/>
            <a:ext cx="3288126" cy="5372391"/>
            <a:chOff x="4524234" y="1196752"/>
            <a:chExt cx="3288126" cy="5372391"/>
          </a:xfrm>
          <a:solidFill>
            <a:schemeClr val="bg1"/>
          </a:solidFill>
        </p:grpSpPr>
        <p:cxnSp>
          <p:nvCxnSpPr>
            <p:cNvPr id="28" name="直線矢印コネクタ 27"/>
            <p:cNvCxnSpPr>
              <a:stCxn id="29" idx="2"/>
              <a:endCxn id="37" idx="0"/>
            </p:cNvCxnSpPr>
            <p:nvPr/>
          </p:nvCxnSpPr>
          <p:spPr bwMode="auto">
            <a:xfrm>
              <a:off x="6050346" y="1457918"/>
              <a:ext cx="11956" cy="458914"/>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角丸四角形 28"/>
            <p:cNvSpPr/>
            <p:nvPr/>
          </p:nvSpPr>
          <p:spPr>
            <a:xfrm>
              <a:off x="5607703" y="1196752"/>
              <a:ext cx="885286" cy="26116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START</a:t>
              </a:r>
              <a:endParaRPr kumimoji="1" lang="ja-JP" altLang="en-US" sz="2000" dirty="0">
                <a:solidFill>
                  <a:schemeClr val="tx1"/>
                </a:solidFill>
              </a:endParaRPr>
            </a:p>
          </p:txBody>
        </p:sp>
        <p:sp>
          <p:nvSpPr>
            <p:cNvPr id="30" name="正方形/長方形 29"/>
            <p:cNvSpPr/>
            <p:nvPr/>
          </p:nvSpPr>
          <p:spPr>
            <a:xfrm>
              <a:off x="5325977" y="493154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尤度の計算</a:t>
              </a:r>
              <a:endParaRPr kumimoji="1" lang="ja-JP" altLang="en-US" sz="2000" dirty="0">
                <a:solidFill>
                  <a:schemeClr val="tx1"/>
                </a:solidFill>
              </a:endParaRPr>
            </a:p>
          </p:txBody>
        </p:sp>
        <p:sp>
          <p:nvSpPr>
            <p:cNvPr id="31" name="正方形/長方形 30"/>
            <p:cNvSpPr/>
            <p:nvPr/>
          </p:nvSpPr>
          <p:spPr>
            <a:xfrm>
              <a:off x="5318690" y="419221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姿勢</a:t>
              </a:r>
              <a:r>
                <a:rPr lang="ja-JP" altLang="en-US" sz="2000" dirty="0" smtClean="0">
                  <a:solidFill>
                    <a:schemeClr val="tx1"/>
                  </a:solidFill>
                </a:rPr>
                <a:t>の予測</a:t>
              </a:r>
              <a:endParaRPr kumimoji="1" lang="ja-JP" altLang="en-US" sz="2000" dirty="0">
                <a:solidFill>
                  <a:schemeClr val="tx1"/>
                </a:solidFill>
              </a:endParaRPr>
            </a:p>
          </p:txBody>
        </p:sp>
        <p:sp>
          <p:nvSpPr>
            <p:cNvPr id="32" name="フローチャート : 代替処理 114"/>
            <p:cNvSpPr/>
            <p:nvPr/>
          </p:nvSpPr>
          <p:spPr>
            <a:xfrm>
              <a:off x="5680995" y="6309320"/>
              <a:ext cx="755703" cy="259823"/>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END</a:t>
              </a:r>
              <a:endParaRPr kumimoji="1" lang="ja-JP" altLang="en-US" sz="2000" dirty="0">
                <a:solidFill>
                  <a:schemeClr val="tx1"/>
                </a:solidFill>
              </a:endParaRPr>
            </a:p>
          </p:txBody>
        </p:sp>
        <p:cxnSp>
          <p:nvCxnSpPr>
            <p:cNvPr id="33" name="直線コネクタ 32"/>
            <p:cNvCxnSpPr/>
            <p:nvPr/>
          </p:nvCxnSpPr>
          <p:spPr>
            <a:xfrm flipV="1">
              <a:off x="4524234" y="2409601"/>
              <a:ext cx="0" cy="3414569"/>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bwMode="auto">
            <a:xfrm>
              <a:off x="4524234" y="2420888"/>
              <a:ext cx="1494175"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4952242" y="5651009"/>
              <a:ext cx="2323506" cy="30659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リサンプリング処理</a:t>
              </a:r>
              <a:endParaRPr lang="ja-JP" altLang="en-US" sz="2000" dirty="0">
                <a:solidFill>
                  <a:schemeClr val="tx1"/>
                </a:solidFill>
                <a:latin typeface="+mn-ea"/>
              </a:endParaRPr>
            </a:p>
          </p:txBody>
        </p:sp>
        <p:cxnSp>
          <p:nvCxnSpPr>
            <p:cNvPr id="36" name="直線コネクタ 35"/>
            <p:cNvCxnSpPr>
              <a:stCxn id="35" idx="1"/>
            </p:cNvCxnSpPr>
            <p:nvPr/>
          </p:nvCxnSpPr>
          <p:spPr>
            <a:xfrm flipH="1">
              <a:off x="4524234" y="5804306"/>
              <a:ext cx="428008"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4627412" y="1916832"/>
              <a:ext cx="2869780" cy="3204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初期パーティクル</a:t>
              </a:r>
              <a:r>
                <a:rPr lang="ja-JP" altLang="en-US" sz="2000" dirty="0" smtClean="0">
                  <a:solidFill>
                    <a:schemeClr val="tx1"/>
                  </a:solidFill>
                </a:rPr>
                <a:t>の</a:t>
              </a:r>
              <a:r>
                <a:rPr lang="ja-JP" altLang="en-US" sz="2000" dirty="0">
                  <a:solidFill>
                    <a:schemeClr val="tx1"/>
                  </a:solidFill>
                </a:rPr>
                <a:t>決定</a:t>
              </a:r>
              <a:endParaRPr kumimoji="1" lang="ja-JP" altLang="en-US" sz="2000" dirty="0">
                <a:solidFill>
                  <a:schemeClr val="tx1"/>
                </a:solidFill>
              </a:endParaRPr>
            </a:p>
          </p:txBody>
        </p:sp>
        <p:cxnSp>
          <p:nvCxnSpPr>
            <p:cNvPr id="38" name="直線コネクタ 37"/>
            <p:cNvCxnSpPr>
              <a:endCxn id="41" idx="3"/>
            </p:cNvCxnSpPr>
            <p:nvPr/>
          </p:nvCxnSpPr>
          <p:spPr>
            <a:xfrm flipH="1">
              <a:off x="7393842" y="3191490"/>
              <a:ext cx="407826"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6135334" y="3717032"/>
              <a:ext cx="457882" cy="338554"/>
            </a:xfrm>
            <a:prstGeom prst="rect">
              <a:avLst/>
            </a:prstGeom>
            <a:grpFill/>
            <a:ln>
              <a:noFill/>
            </a:ln>
          </p:spPr>
          <p:txBody>
            <a:bodyPr wrap="none" rtlCol="0">
              <a:spAutoFit/>
            </a:bodyPr>
            <a:lstStyle/>
            <a:p>
              <a:r>
                <a:rPr kumimoji="1" lang="en-US" altLang="ja-JP" sz="1600" dirty="0" smtClean="0"/>
                <a:t>yes</a:t>
              </a:r>
              <a:endParaRPr kumimoji="1" lang="ja-JP" altLang="en-US" sz="1600" dirty="0"/>
            </a:p>
          </p:txBody>
        </p:sp>
        <p:sp>
          <p:nvSpPr>
            <p:cNvPr id="40" name="テキスト ボックス 39"/>
            <p:cNvSpPr txBox="1"/>
            <p:nvPr/>
          </p:nvSpPr>
          <p:spPr>
            <a:xfrm>
              <a:off x="7383282" y="2802414"/>
              <a:ext cx="401072" cy="338554"/>
            </a:xfrm>
            <a:prstGeom prst="rect">
              <a:avLst/>
            </a:prstGeom>
            <a:grpFill/>
            <a:ln>
              <a:noFill/>
            </a:ln>
          </p:spPr>
          <p:txBody>
            <a:bodyPr wrap="none" rtlCol="0">
              <a:spAutoFit/>
            </a:bodyPr>
            <a:lstStyle/>
            <a:p>
              <a:r>
                <a:rPr kumimoji="1" lang="en-US" altLang="ja-JP" sz="1600" dirty="0" smtClean="0"/>
                <a:t>no</a:t>
              </a:r>
              <a:endParaRPr kumimoji="1" lang="ja-JP" altLang="en-US" sz="1600" dirty="0"/>
            </a:p>
          </p:txBody>
        </p:sp>
        <p:sp>
          <p:nvSpPr>
            <p:cNvPr id="41" name="フローチャート : 判断 123"/>
            <p:cNvSpPr/>
            <p:nvPr/>
          </p:nvSpPr>
          <p:spPr>
            <a:xfrm>
              <a:off x="4748693" y="2675752"/>
              <a:ext cx="2645149" cy="1031476"/>
            </a:xfrm>
            <a:prstGeom prst="flowChartDecis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5220240" y="2937138"/>
              <a:ext cx="1542410" cy="707886"/>
            </a:xfrm>
            <a:prstGeom prst="rect">
              <a:avLst/>
            </a:prstGeom>
            <a:noFill/>
            <a:ln>
              <a:noFill/>
            </a:ln>
          </p:spPr>
          <p:txBody>
            <a:bodyPr wrap="none" rtlCol="0">
              <a:spAutoFit/>
            </a:bodyPr>
            <a:lstStyle/>
            <a:p>
              <a:r>
                <a:rPr lang="en-US" altLang="ja-JP" sz="2000" dirty="0" smtClean="0"/>
                <a:t>3</a:t>
              </a:r>
              <a:r>
                <a:rPr lang="ja-JP" altLang="en-US" sz="2000" dirty="0" smtClean="0"/>
                <a:t>次元データ</a:t>
              </a:r>
              <a:endParaRPr kumimoji="1" lang="en-US" altLang="ja-JP" sz="2000" dirty="0" smtClean="0"/>
            </a:p>
            <a:p>
              <a:r>
                <a:rPr lang="en-US" altLang="ja-JP" sz="2000" dirty="0"/>
                <a:t> </a:t>
              </a:r>
              <a:r>
                <a:rPr lang="en-US" altLang="ja-JP" sz="2000" dirty="0" smtClean="0"/>
                <a:t>    </a:t>
              </a:r>
              <a:r>
                <a:rPr kumimoji="1" lang="ja-JP" altLang="en-US" sz="2000" dirty="0" smtClean="0"/>
                <a:t>の取得</a:t>
              </a:r>
              <a:endParaRPr kumimoji="1" lang="ja-JP" altLang="en-US" sz="2000" dirty="0"/>
            </a:p>
          </p:txBody>
        </p:sp>
        <p:cxnSp>
          <p:nvCxnSpPr>
            <p:cNvPr id="43" name="直線矢印コネクタ 42"/>
            <p:cNvCxnSpPr>
              <a:stCxn id="37" idx="2"/>
              <a:endCxn id="41" idx="0"/>
            </p:cNvCxnSpPr>
            <p:nvPr/>
          </p:nvCxnSpPr>
          <p:spPr bwMode="auto">
            <a:xfrm>
              <a:off x="6062302" y="2237324"/>
              <a:ext cx="8966" cy="438428"/>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a:stCxn id="41" idx="2"/>
            </p:cNvCxnSpPr>
            <p:nvPr/>
          </p:nvCxnSpPr>
          <p:spPr bwMode="auto">
            <a:xfrm flipH="1">
              <a:off x="6063158" y="3707228"/>
              <a:ext cx="8110" cy="474745"/>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bwMode="auto">
            <a:xfrm rot="60000">
              <a:off x="6053900" y="450919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bwMode="auto">
            <a:xfrm rot="60000">
              <a:off x="6054171" y="524852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V="1">
              <a:off x="7784354" y="3191490"/>
              <a:ext cx="0" cy="3247741"/>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flipH="1">
              <a:off x="6472770" y="6431982"/>
              <a:ext cx="1339590"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022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グループ化 74"/>
          <p:cNvGrpSpPr/>
          <p:nvPr/>
        </p:nvGrpSpPr>
        <p:grpSpPr>
          <a:xfrm>
            <a:off x="4588836" y="4116919"/>
            <a:ext cx="3572008" cy="393458"/>
            <a:chOff x="4226509" y="2688366"/>
            <a:chExt cx="4762677" cy="524610"/>
          </a:xfrm>
        </p:grpSpPr>
        <p:sp>
          <p:nvSpPr>
            <p:cNvPr id="51" name="テキスト ボックス 50"/>
            <p:cNvSpPr txBox="1"/>
            <p:nvPr/>
          </p:nvSpPr>
          <p:spPr>
            <a:xfrm>
              <a:off x="7020271" y="2719145"/>
              <a:ext cx="1968915" cy="430886"/>
            </a:xfrm>
            <a:prstGeom prst="rect">
              <a:avLst/>
            </a:prstGeom>
            <a:noFill/>
            <a:ln>
              <a:noFill/>
            </a:ln>
          </p:spPr>
          <p:txBody>
            <a:bodyPr wrap="none" rtlCol="0">
              <a:spAutoFit/>
            </a:bodyPr>
            <a:lstStyle/>
            <a:p>
              <a:pPr defTabSz="685800">
                <a:defRPr/>
              </a:pPr>
              <a:r>
                <a:rPr kumimoji="0" lang="ja-JP" altLang="en-US" sz="1500" b="1" kern="0" dirty="0"/>
                <a:t>：ロボットの姿勢</a:t>
              </a:r>
              <a:endParaRPr kumimoji="0" lang="en-US" altLang="ja-JP" sz="1500" b="1" kern="0" dirty="0"/>
            </a:p>
          </p:txBody>
        </p:sp>
        <p:sp>
          <p:nvSpPr>
            <p:cNvPr id="52" name="正方形/長方形 51"/>
            <p:cNvSpPr/>
            <p:nvPr/>
          </p:nvSpPr>
          <p:spPr bwMode="auto">
            <a:xfrm>
              <a:off x="4788024" y="2708920"/>
              <a:ext cx="1821802" cy="504056"/>
            </a:xfrm>
            <a:prstGeom prst="rect">
              <a:avLst/>
            </a:prstGeom>
            <a:solidFill>
              <a:sysClr val="window" lastClr="FFFFFF">
                <a:lumMod val="75000"/>
              </a:sysClr>
            </a:solidFill>
            <a:ln w="25400" cap="flat" cmpd="sng" algn="ctr">
              <a:solidFill>
                <a:schemeClr val="tx1"/>
              </a:solidFill>
              <a:prstDash val="dash"/>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grpSp>
          <p:nvGrpSpPr>
            <p:cNvPr id="53" name="グループ化 41"/>
            <p:cNvGrpSpPr>
              <a:grpSpLocks noChangeAspect="1"/>
            </p:cNvGrpSpPr>
            <p:nvPr/>
          </p:nvGrpSpPr>
          <p:grpSpPr bwMode="auto">
            <a:xfrm>
              <a:off x="5797946" y="2789279"/>
              <a:ext cx="286222" cy="297097"/>
              <a:chOff x="5732750" y="3339498"/>
              <a:chExt cx="1044282" cy="1116258"/>
            </a:xfrm>
          </p:grpSpPr>
          <p:sp>
            <p:nvSpPr>
              <p:cNvPr id="54" name="円/楕円 53"/>
              <p:cNvSpPr/>
              <p:nvPr/>
            </p:nvSpPr>
            <p:spPr>
              <a:xfrm rot="16200000">
                <a:off x="5696762" y="3375486"/>
                <a:ext cx="1116258" cy="104428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55" name="直線コネクタ 54"/>
              <p:cNvCxnSpPr/>
              <p:nvPr/>
            </p:nvCxnSpPr>
            <p:spPr>
              <a:xfrm flipH="1">
                <a:off x="6240042" y="3897629"/>
                <a:ext cx="535885" cy="0"/>
              </a:xfrm>
              <a:prstGeom prst="line">
                <a:avLst/>
              </a:prstGeom>
              <a:noFill/>
              <a:ln w="31750" cap="flat" cmpd="sng" algn="ctr">
                <a:solidFill>
                  <a:schemeClr val="tx1"/>
                </a:solidFill>
                <a:prstDash val="solid"/>
              </a:ln>
              <a:effectLst/>
            </p:spPr>
          </p:cxnSp>
        </p:grpSp>
        <p:grpSp>
          <p:nvGrpSpPr>
            <p:cNvPr id="57" name="グループ化 41"/>
            <p:cNvGrpSpPr>
              <a:grpSpLocks noChangeAspect="1"/>
            </p:cNvGrpSpPr>
            <p:nvPr/>
          </p:nvGrpSpPr>
          <p:grpSpPr bwMode="auto">
            <a:xfrm>
              <a:off x="5364088" y="2789279"/>
              <a:ext cx="286222" cy="297097"/>
              <a:chOff x="5732750" y="3339498"/>
              <a:chExt cx="1044282" cy="1116258"/>
            </a:xfrm>
          </p:grpSpPr>
          <p:sp>
            <p:nvSpPr>
              <p:cNvPr id="58" name="円/楕円 57"/>
              <p:cNvSpPr/>
              <p:nvPr/>
            </p:nvSpPr>
            <p:spPr>
              <a:xfrm rot="16200000">
                <a:off x="5696762" y="3375486"/>
                <a:ext cx="1116258" cy="104428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59" name="直線コネクタ 58"/>
              <p:cNvCxnSpPr/>
              <p:nvPr/>
            </p:nvCxnSpPr>
            <p:spPr>
              <a:xfrm flipH="1">
                <a:off x="6240042" y="3897629"/>
                <a:ext cx="535885" cy="0"/>
              </a:xfrm>
              <a:prstGeom prst="line">
                <a:avLst/>
              </a:prstGeom>
              <a:noFill/>
              <a:ln w="31750" cap="flat" cmpd="sng" algn="ctr">
                <a:solidFill>
                  <a:schemeClr val="tx1"/>
                </a:solidFill>
                <a:prstDash val="solid"/>
              </a:ln>
              <a:effectLst/>
            </p:spPr>
          </p:cxnSp>
        </p:grpSp>
        <p:grpSp>
          <p:nvGrpSpPr>
            <p:cNvPr id="60" name="グループ化 41"/>
            <p:cNvGrpSpPr>
              <a:grpSpLocks noChangeAspect="1"/>
            </p:cNvGrpSpPr>
            <p:nvPr/>
          </p:nvGrpSpPr>
          <p:grpSpPr bwMode="auto">
            <a:xfrm>
              <a:off x="4932040" y="2780928"/>
              <a:ext cx="286222" cy="297097"/>
              <a:chOff x="5732750" y="3339498"/>
              <a:chExt cx="1044282" cy="1116258"/>
            </a:xfrm>
          </p:grpSpPr>
          <p:sp>
            <p:nvSpPr>
              <p:cNvPr id="61" name="円/楕円 60"/>
              <p:cNvSpPr/>
              <p:nvPr/>
            </p:nvSpPr>
            <p:spPr>
              <a:xfrm rot="16200000">
                <a:off x="5696762" y="3375486"/>
                <a:ext cx="1116258" cy="104428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62" name="直線コネクタ 61"/>
              <p:cNvCxnSpPr/>
              <p:nvPr/>
            </p:nvCxnSpPr>
            <p:spPr>
              <a:xfrm flipH="1">
                <a:off x="6240042" y="3897629"/>
                <a:ext cx="535885" cy="0"/>
              </a:xfrm>
              <a:prstGeom prst="line">
                <a:avLst/>
              </a:prstGeom>
              <a:noFill/>
              <a:ln w="31750" cap="flat" cmpd="sng" algn="ctr">
                <a:solidFill>
                  <a:schemeClr val="tx1"/>
                </a:solidFill>
                <a:prstDash val="solid"/>
              </a:ln>
              <a:effectLst/>
            </p:spPr>
          </p:cxnSp>
        </p:grpSp>
        <p:grpSp>
          <p:nvGrpSpPr>
            <p:cNvPr id="63" name="グループ化 41"/>
            <p:cNvGrpSpPr>
              <a:grpSpLocks noChangeAspect="1"/>
            </p:cNvGrpSpPr>
            <p:nvPr/>
          </p:nvGrpSpPr>
          <p:grpSpPr bwMode="auto">
            <a:xfrm>
              <a:off x="6228184" y="2780928"/>
              <a:ext cx="286222" cy="297097"/>
              <a:chOff x="5732750" y="3339498"/>
              <a:chExt cx="1044282" cy="1116258"/>
            </a:xfrm>
          </p:grpSpPr>
          <p:sp>
            <p:nvSpPr>
              <p:cNvPr id="64" name="円/楕円 63"/>
              <p:cNvSpPr/>
              <p:nvPr/>
            </p:nvSpPr>
            <p:spPr>
              <a:xfrm rot="16200000">
                <a:off x="5696762" y="3375486"/>
                <a:ext cx="1116258" cy="104428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65" name="直線コネクタ 64"/>
              <p:cNvCxnSpPr/>
              <p:nvPr/>
            </p:nvCxnSpPr>
            <p:spPr>
              <a:xfrm flipH="1">
                <a:off x="6240042" y="3897629"/>
                <a:ext cx="535885" cy="0"/>
              </a:xfrm>
              <a:prstGeom prst="line">
                <a:avLst/>
              </a:prstGeom>
              <a:noFill/>
              <a:ln w="31750" cap="flat" cmpd="sng" algn="ctr">
                <a:solidFill>
                  <a:schemeClr val="tx1"/>
                </a:solidFill>
                <a:prstDash val="solid"/>
              </a:ln>
              <a:effectLst/>
            </p:spPr>
          </p:cxnSp>
        </p:grpSp>
        <p:grpSp>
          <p:nvGrpSpPr>
            <p:cNvPr id="66" name="グループ化 41"/>
            <p:cNvGrpSpPr>
              <a:grpSpLocks noChangeAspect="1"/>
            </p:cNvGrpSpPr>
            <p:nvPr/>
          </p:nvGrpSpPr>
          <p:grpSpPr bwMode="auto">
            <a:xfrm>
              <a:off x="6732240" y="2780928"/>
              <a:ext cx="286222" cy="297097"/>
              <a:chOff x="5732750" y="3339498"/>
              <a:chExt cx="1044282" cy="1116258"/>
            </a:xfrm>
          </p:grpSpPr>
          <p:sp>
            <p:nvSpPr>
              <p:cNvPr id="67" name="円/楕円 66"/>
              <p:cNvSpPr/>
              <p:nvPr/>
            </p:nvSpPr>
            <p:spPr>
              <a:xfrm rot="16200000">
                <a:off x="5696762" y="3375486"/>
                <a:ext cx="1116258" cy="1044282"/>
              </a:xfrm>
              <a:prstGeom prst="ellipse">
                <a:avLst/>
              </a:prstGeom>
              <a:solidFill>
                <a:sysClr val="window" lastClr="FFFFFF"/>
              </a:solidFill>
              <a:ln w="31750" cap="flat" cmpd="sng" algn="ctr">
                <a:solidFill>
                  <a:schemeClr val="tx1"/>
                </a:solidFill>
                <a:prstDash val="solid"/>
              </a:ln>
              <a:effectLst/>
            </p:spPr>
            <p:txBody>
              <a:bodyPr anchor="ctr"/>
              <a:lstStyle/>
              <a:p>
                <a:pPr algn="ctr" defTabSz="685800">
                  <a:defRPr/>
                </a:pPr>
                <a:endParaRPr kumimoji="0" lang="ja-JP" altLang="en-US" sz="1350" kern="0">
                  <a:solidFill>
                    <a:prstClr val="white"/>
                  </a:solidFill>
                  <a:latin typeface="Calibri"/>
                  <a:ea typeface="ＭＳ Ｐゴシック"/>
                </a:endParaRPr>
              </a:p>
            </p:txBody>
          </p:sp>
          <p:cxnSp>
            <p:nvCxnSpPr>
              <p:cNvPr id="68" name="直線コネクタ 67"/>
              <p:cNvCxnSpPr/>
              <p:nvPr/>
            </p:nvCxnSpPr>
            <p:spPr>
              <a:xfrm flipH="1">
                <a:off x="6240042" y="3897629"/>
                <a:ext cx="535885" cy="0"/>
              </a:xfrm>
              <a:prstGeom prst="line">
                <a:avLst/>
              </a:prstGeom>
              <a:noFill/>
              <a:ln w="31750" cap="flat" cmpd="sng" algn="ctr">
                <a:solidFill>
                  <a:schemeClr val="tx1"/>
                </a:solidFill>
                <a:prstDash val="solid"/>
              </a:ln>
              <a:effectLst/>
            </p:spPr>
          </p:cxnSp>
        </p:grpSp>
        <mc:AlternateContent xmlns:mc="http://schemas.openxmlformats.org/markup-compatibility/2006" xmlns:a14="http://schemas.microsoft.com/office/drawing/2010/main">
          <mc:Choice Requires="a14">
            <p:sp>
              <p:nvSpPr>
                <p:cNvPr id="74" name="テキスト ボックス 73"/>
                <p:cNvSpPr txBox="1"/>
                <p:nvPr/>
              </p:nvSpPr>
              <p:spPr>
                <a:xfrm>
                  <a:off x="4226509" y="2688366"/>
                  <a:ext cx="724957" cy="49244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𝑋</m:t>
                            </m:r>
                          </m:e>
                          <m:sub>
                            <m:r>
                              <a:rPr lang="en-US" altLang="ja-JP" i="1">
                                <a:latin typeface="Cambria Math" panose="02040503050406030204" pitchFamily="18" charset="0"/>
                              </a:rPr>
                              <m:t>0</m:t>
                            </m:r>
                          </m:sub>
                        </m:sSub>
                      </m:oMath>
                    </m:oMathPara>
                  </a14:m>
                  <a:endParaRPr lang="ja-JP" altLang="en-US" dirty="0"/>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4226509" y="2688366"/>
                  <a:ext cx="724957" cy="492442"/>
                </a:xfrm>
                <a:prstGeom prst="rect">
                  <a:avLst/>
                </a:prstGeom>
                <a:blipFill rotWithShape="0">
                  <a:blip r:embed="rId3"/>
                  <a:stretch>
                    <a:fillRect/>
                  </a:stretch>
                </a:blipFill>
                <a:ln>
                  <a:noFill/>
                </a:ln>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2" name="角丸四角形 81"/>
              <p:cNvSpPr/>
              <p:nvPr/>
            </p:nvSpPr>
            <p:spPr>
              <a:xfrm>
                <a:off x="4243869" y="1073599"/>
                <a:ext cx="4356941" cy="2457908"/>
              </a:xfrm>
              <a:prstGeom prst="roundRect">
                <a:avLst/>
              </a:prstGeom>
              <a:solidFill>
                <a:schemeClr val="accent1">
                  <a:lumMod val="40000"/>
                  <a:lumOff val="60000"/>
                </a:schemeClr>
              </a:solidFill>
              <a:ln w="38100">
                <a:solidFill>
                  <a:srgbClr val="00206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ja-JP" altLang="en-US" sz="2400" dirty="0" smtClean="0"/>
                  <a:t>ロボットの初期</a:t>
                </a:r>
                <a:r>
                  <a:rPr lang="ja-JP" altLang="en-US" sz="2400" dirty="0"/>
                  <a:t>パーティクル</a:t>
                </a:r>
                <a14:m>
                  <m:oMath xmlns:m="http://schemas.openxmlformats.org/officeDocument/2006/math">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𝑋</m:t>
                        </m:r>
                      </m:e>
                      <m:sub>
                        <m:r>
                          <a:rPr lang="en-US" altLang="ja-JP" sz="2400" i="1">
                            <a:latin typeface="Cambria Math" panose="02040503050406030204" pitchFamily="18" charset="0"/>
                            <a:ea typeface="Cambria Math" panose="02040503050406030204" pitchFamily="18" charset="0"/>
                          </a:rPr>
                          <m:t>0</m:t>
                        </m:r>
                      </m:sub>
                    </m:sSub>
                  </m:oMath>
                </a14:m>
                <a:r>
                  <a:rPr lang="ja-JP" altLang="en-US" sz="2400" dirty="0" smtClean="0"/>
                  <a:t>を準備</a:t>
                </a:r>
                <a:r>
                  <a:rPr lang="ja-JP" altLang="en-US" sz="2400" dirty="0"/>
                  <a:t>する</a:t>
                </a:r>
                <a:r>
                  <a:rPr lang="en-US" altLang="ja-JP" sz="2400" dirty="0" smtClean="0"/>
                  <a:t>.</a:t>
                </a:r>
              </a:p>
              <a:p>
                <a:pPr algn="ctr"/>
                <a:endParaRPr lang="en-US" altLang="ja-JP" sz="2400" dirty="0" smtClean="0"/>
              </a:p>
              <a:p>
                <a:pPr algn="ctr"/>
                <a:r>
                  <a:rPr lang="ja-JP" altLang="en-US" sz="2400" dirty="0" smtClean="0"/>
                  <a:t>パーティクルは</a:t>
                </a:r>
                <a:r>
                  <a:rPr lang="en-US" altLang="ja-JP" sz="2400" dirty="0" smtClean="0"/>
                  <a:t>, </a:t>
                </a:r>
              </a:p>
              <a:p>
                <a:pPr algn="ctr"/>
                <a:r>
                  <a:rPr lang="ja-JP" altLang="en-US" sz="2400" dirty="0" smtClean="0"/>
                  <a:t>ロボットの姿勢</a:t>
                </a:r>
                <a14:m>
                  <m:oMath xmlns:m="http://schemas.openxmlformats.org/officeDocument/2006/math">
                    <m:sSup>
                      <m:sSupPr>
                        <m:ctrlPr>
                          <a:rPr lang="en-US" altLang="ja-JP" sz="2400" i="1" smtClean="0">
                            <a:latin typeface="Cambria Math" panose="02040503050406030204" pitchFamily="18" charset="0"/>
                          </a:rPr>
                        </m:ctrlPr>
                      </m:sSupPr>
                      <m:e>
                        <m:d>
                          <m:dPr>
                            <m:ctrlPr>
                              <a:rPr lang="en-US" altLang="ja-JP" sz="2400" i="1" smtClean="0">
                                <a:latin typeface="Cambria Math" panose="02040503050406030204" pitchFamily="18" charset="0"/>
                              </a:rPr>
                            </m:ctrlPr>
                          </m:dPr>
                          <m:e>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 </m:t>
                            </m:r>
                            <m:r>
                              <a:rPr lang="ja-JP" altLang="en-US" sz="2400" b="0" i="1" smtClean="0">
                                <a:latin typeface="Cambria Math" panose="02040503050406030204" pitchFamily="18" charset="0"/>
                              </a:rPr>
                              <m:t>𝜃</m:t>
                            </m:r>
                          </m:e>
                        </m:d>
                      </m:e>
                      <m:sup>
                        <m:r>
                          <a:rPr lang="en-US" altLang="ja-JP" sz="2400" i="1" smtClean="0">
                            <a:latin typeface="Cambria Math" panose="02040503050406030204" pitchFamily="18" charset="0"/>
                          </a:rPr>
                          <m:t>⊤</m:t>
                        </m:r>
                      </m:sup>
                    </m:sSup>
                  </m:oMath>
                </a14:m>
                <a:r>
                  <a:rPr lang="ja-JP" altLang="en-US" sz="2400" dirty="0" smtClean="0"/>
                  <a:t>と</a:t>
                </a:r>
                <a:endParaRPr lang="en-US" altLang="ja-JP" sz="2400" dirty="0" smtClean="0"/>
              </a:p>
              <a:p>
                <a:pPr algn="ctr"/>
                <a:r>
                  <a:rPr lang="ja-JP" altLang="en-US" sz="2400" dirty="0" smtClean="0"/>
                  <a:t>その</a:t>
                </a:r>
                <a:r>
                  <a:rPr lang="ja-JP" altLang="en-US" sz="2400" dirty="0"/>
                  <a:t>尤度</a:t>
                </a:r>
                <a14:m>
                  <m:oMath xmlns:m="http://schemas.openxmlformats.org/officeDocument/2006/math">
                    <m:r>
                      <a:rPr lang="en-US" altLang="ja-JP" sz="2400" i="1">
                        <a:latin typeface="Cambria Math" panose="02040503050406030204" pitchFamily="18" charset="0"/>
                      </a:rPr>
                      <m:t>𝑤</m:t>
                    </m:r>
                    <m:r>
                      <a:rPr lang="ja-JP" altLang="en-US" sz="2400" i="1">
                        <a:latin typeface="Cambria Math" panose="02040503050406030204" pitchFamily="18" charset="0"/>
                      </a:rPr>
                      <m:t>で</m:t>
                    </m:r>
                  </m:oMath>
                </a14:m>
                <a:r>
                  <a:rPr lang="ja-JP" altLang="en-US" sz="2400" dirty="0"/>
                  <a:t>構成される</a:t>
                </a:r>
                <a:r>
                  <a:rPr lang="en-US" altLang="ja-JP" sz="2400" dirty="0" smtClean="0"/>
                  <a:t>.</a:t>
                </a:r>
                <a:endParaRPr lang="en-US" altLang="ja-JP" sz="2400" dirty="0"/>
              </a:p>
            </p:txBody>
          </p:sp>
        </mc:Choice>
        <mc:Fallback xmlns="">
          <p:sp>
            <p:nvSpPr>
              <p:cNvPr id="82" name="角丸四角形 81"/>
              <p:cNvSpPr>
                <a:spLocks noRot="1" noChangeAspect="1" noMove="1" noResize="1" noEditPoints="1" noAdjustHandles="1" noChangeArrowheads="1" noChangeShapeType="1" noTextEdit="1"/>
              </p:cNvSpPr>
              <p:nvPr/>
            </p:nvSpPr>
            <p:spPr>
              <a:xfrm>
                <a:off x="4243869" y="1073599"/>
                <a:ext cx="4356941" cy="2457908"/>
              </a:xfrm>
              <a:prstGeom prst="roundRect">
                <a:avLst/>
              </a:prstGeom>
              <a:blipFill rotWithShape="0">
                <a:blip r:embed="rId4"/>
                <a:stretch>
                  <a:fillRect b="-1711"/>
                </a:stretch>
              </a:blipFill>
              <a:ln w="38100">
                <a:solidFill>
                  <a:srgbClr val="002060"/>
                </a:solidFill>
              </a:ln>
            </p:spPr>
            <p:txBody>
              <a:bodyPr/>
              <a:lstStyle/>
              <a:p>
                <a:r>
                  <a:rPr lang="ja-JP" altLang="en-US">
                    <a:noFill/>
                  </a:rPr>
                  <a:t> </a:t>
                </a:r>
              </a:p>
            </p:txBody>
          </p:sp>
        </mc:Fallback>
      </mc:AlternateContent>
      <p:sp>
        <p:nvSpPr>
          <p:cNvPr id="110"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r>
              <a:rPr kumimoji="1" lang="en-US" altLang="ja-JP" sz="3200" dirty="0" smtClean="0">
                <a:latin typeface="+mj-ea"/>
              </a:rPr>
              <a:t>(</a:t>
            </a:r>
            <a:r>
              <a:rPr kumimoji="1" lang="ja-JP" altLang="en-US" sz="3200" dirty="0" smtClean="0">
                <a:latin typeface="+mj-ea"/>
              </a:rPr>
              <a:t>初期パーティクルの決定</a:t>
            </a:r>
            <a:r>
              <a:rPr kumimoji="1" lang="en-US" altLang="ja-JP" sz="3200" dirty="0" smtClean="0">
                <a:latin typeface="+mj-ea"/>
              </a:rPr>
              <a:t>)</a:t>
            </a:r>
            <a:endParaRPr kumimoji="1" lang="ja-JP" altLang="en-US" sz="3200" dirty="0">
              <a:latin typeface="+mj-ea"/>
            </a:endParaRPr>
          </a:p>
        </p:txBody>
      </p:sp>
      <mc:AlternateContent xmlns:mc="http://schemas.openxmlformats.org/markup-compatibility/2006" xmlns:a14="http://schemas.microsoft.com/office/drawing/2010/main">
        <mc:Choice Requires="a14">
          <p:sp>
            <p:nvSpPr>
              <p:cNvPr id="111" name="正方形/長方形 110"/>
              <p:cNvSpPr/>
              <p:nvPr/>
            </p:nvSpPr>
            <p:spPr>
              <a:xfrm>
                <a:off x="4023371" y="5135665"/>
                <a:ext cx="5168937" cy="5866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100" i="1" smtClean="0">
                              <a:latin typeface="Cambria Math" panose="02040503050406030204" pitchFamily="18" charset="0"/>
                              <a:ea typeface="Cambria Math" panose="02040503050406030204" pitchFamily="18" charset="0"/>
                            </a:rPr>
                          </m:ctrlPr>
                        </m:sSubPr>
                        <m:e>
                          <m:r>
                            <a:rPr lang="en-US" altLang="ja-JP" sz="2100" i="1">
                              <a:latin typeface="Cambria Math" panose="02040503050406030204" pitchFamily="18" charset="0"/>
                              <a:ea typeface="Cambria Math" panose="02040503050406030204" pitchFamily="18" charset="0"/>
                            </a:rPr>
                            <m:t>𝑋</m:t>
                          </m:r>
                        </m:e>
                        <m:sub>
                          <m:r>
                            <a:rPr lang="en-US" altLang="ja-JP" sz="2100" i="1">
                              <a:latin typeface="Cambria Math" panose="02040503050406030204" pitchFamily="18" charset="0"/>
                              <a:ea typeface="Cambria Math" panose="02040503050406030204" pitchFamily="18" charset="0"/>
                            </a:rPr>
                            <m:t>𝑘</m:t>
                          </m:r>
                        </m:sub>
                      </m:sSub>
                      <m:r>
                        <a:rPr lang="en-US" altLang="ja-JP" sz="2100" i="1">
                          <a:latin typeface="Cambria Math" panose="02040503050406030204" pitchFamily="18" charset="0"/>
                          <a:ea typeface="Cambria Math" panose="02040503050406030204" pitchFamily="18" charset="0"/>
                        </a:rPr>
                        <m:t>=</m:t>
                      </m:r>
                      <m:sSubSup>
                        <m:sSubSupPr>
                          <m:ctrlPr>
                            <a:rPr lang="en-US" altLang="ja-JP" sz="2100" i="1">
                              <a:latin typeface="Cambria Math" panose="02040503050406030204" pitchFamily="18" charset="0"/>
                              <a:ea typeface="Cambria Math" panose="02040503050406030204" pitchFamily="18" charset="0"/>
                            </a:rPr>
                          </m:ctrlPr>
                        </m:sSubSupPr>
                        <m:e>
                          <m:d>
                            <m:dPr>
                              <m:begChr m:val="⟨"/>
                              <m:endChr m:val="⟩"/>
                              <m:ctrlPr>
                                <a:rPr lang="en-US" altLang="ja-JP" sz="2100" i="1">
                                  <a:latin typeface="Cambria Math" panose="02040503050406030204" pitchFamily="18" charset="0"/>
                                  <a:ea typeface="Cambria Math" panose="02040503050406030204" pitchFamily="18" charset="0"/>
                                </a:rPr>
                              </m:ctrlPr>
                            </m:dPr>
                            <m:e>
                              <m:sSup>
                                <m:sSupPr>
                                  <m:ctrlPr>
                                    <a:rPr lang="en-US" altLang="ja-JP" sz="2100" i="1">
                                      <a:latin typeface="Cambria Math" panose="02040503050406030204" pitchFamily="18" charset="0"/>
                                      <a:ea typeface="Cambria Math" panose="02040503050406030204" pitchFamily="18" charset="0"/>
                                    </a:rPr>
                                  </m:ctrlPr>
                                </m:sSupPr>
                                <m:e>
                                  <m:sSub>
                                    <m:sSubPr>
                                      <m:ctrlPr>
                                        <a:rPr lang="en-US" altLang="ja-JP" sz="2100" i="1">
                                          <a:latin typeface="Cambria Math" panose="02040503050406030204" pitchFamily="18" charset="0"/>
                                          <a:ea typeface="Cambria Math" panose="02040503050406030204" pitchFamily="18" charset="0"/>
                                        </a:rPr>
                                      </m:ctrlPr>
                                    </m:sSubPr>
                                    <m:e>
                                      <m:r>
                                        <a:rPr lang="en-US" altLang="ja-JP" sz="2100" i="1">
                                          <a:latin typeface="Cambria Math" panose="02040503050406030204" pitchFamily="18" charset="0"/>
                                          <a:ea typeface="Cambria Math" panose="02040503050406030204" pitchFamily="18" charset="0"/>
                                        </a:rPr>
                                        <m:t>𝑥</m:t>
                                      </m:r>
                                    </m:e>
                                    <m:sub>
                                      <m:r>
                                        <a:rPr lang="en-US" altLang="ja-JP" sz="2100" i="1">
                                          <a:latin typeface="Cambria Math" panose="02040503050406030204" pitchFamily="18" charset="0"/>
                                          <a:ea typeface="Cambria Math" panose="02040503050406030204" pitchFamily="18" charset="0"/>
                                        </a:rPr>
                                        <m:t>𝑘</m:t>
                                      </m:r>
                                    </m:sub>
                                  </m:sSub>
                                </m:e>
                                <m:sup>
                                  <m:r>
                                    <a:rPr lang="en-US" altLang="ja-JP" sz="2100" i="1">
                                      <a:latin typeface="Cambria Math" panose="02040503050406030204" pitchFamily="18" charset="0"/>
                                      <a:ea typeface="Cambria Math" panose="02040503050406030204" pitchFamily="18" charset="0"/>
                                    </a:rPr>
                                    <m:t>[</m:t>
                                  </m:r>
                                  <m:r>
                                    <a:rPr lang="en-US" altLang="ja-JP" sz="2100" i="1">
                                      <a:latin typeface="Cambria Math" panose="02040503050406030204" pitchFamily="18" charset="0"/>
                                      <a:ea typeface="Cambria Math" panose="02040503050406030204" pitchFamily="18" charset="0"/>
                                    </a:rPr>
                                    <m:t>𝑚</m:t>
                                  </m:r>
                                  <m:r>
                                    <a:rPr lang="en-US" altLang="ja-JP" sz="2100" i="1">
                                      <a:latin typeface="Cambria Math" panose="02040503050406030204" pitchFamily="18" charset="0"/>
                                      <a:ea typeface="Cambria Math" panose="02040503050406030204" pitchFamily="18" charset="0"/>
                                    </a:rPr>
                                    <m:t>]</m:t>
                                  </m:r>
                                </m:sup>
                              </m:sSup>
                              <m:r>
                                <a:rPr lang="en-US" altLang="ja-JP" sz="2100" i="1">
                                  <a:latin typeface="Cambria Math" panose="02040503050406030204" pitchFamily="18" charset="0"/>
                                  <a:ea typeface="Cambria Math" panose="02040503050406030204" pitchFamily="18" charset="0"/>
                                </a:rPr>
                                <m:t>,</m:t>
                              </m:r>
                              <m:sSup>
                                <m:sSupPr>
                                  <m:ctrlPr>
                                    <a:rPr lang="en-US" altLang="ja-JP" sz="2100" i="1">
                                      <a:latin typeface="Cambria Math" panose="02040503050406030204" pitchFamily="18" charset="0"/>
                                      <a:ea typeface="Cambria Math" panose="02040503050406030204" pitchFamily="18" charset="0"/>
                                    </a:rPr>
                                  </m:ctrlPr>
                                </m:sSupPr>
                                <m:e>
                                  <m:sSub>
                                    <m:sSubPr>
                                      <m:ctrlPr>
                                        <a:rPr lang="en-US" altLang="ja-JP" sz="2100" i="1">
                                          <a:latin typeface="Cambria Math" panose="02040503050406030204" pitchFamily="18" charset="0"/>
                                          <a:ea typeface="Cambria Math" panose="02040503050406030204" pitchFamily="18" charset="0"/>
                                        </a:rPr>
                                      </m:ctrlPr>
                                    </m:sSubPr>
                                    <m:e>
                                      <m:r>
                                        <a:rPr lang="en-US" altLang="ja-JP" sz="2100" i="1">
                                          <a:latin typeface="Cambria Math" panose="02040503050406030204" pitchFamily="18" charset="0"/>
                                          <a:ea typeface="Cambria Math" panose="02040503050406030204" pitchFamily="18" charset="0"/>
                                        </a:rPr>
                                        <m:t>𝑦</m:t>
                                      </m:r>
                                    </m:e>
                                    <m:sub>
                                      <m:r>
                                        <a:rPr lang="en-US" altLang="ja-JP" sz="2100" i="1">
                                          <a:latin typeface="Cambria Math" panose="02040503050406030204" pitchFamily="18" charset="0"/>
                                          <a:ea typeface="Cambria Math" panose="02040503050406030204" pitchFamily="18" charset="0"/>
                                        </a:rPr>
                                        <m:t>𝑘</m:t>
                                      </m:r>
                                    </m:sub>
                                  </m:sSub>
                                </m:e>
                                <m:sup>
                                  <m:r>
                                    <a:rPr lang="en-US" altLang="ja-JP" sz="2100" i="1">
                                      <a:latin typeface="Cambria Math" panose="02040503050406030204" pitchFamily="18" charset="0"/>
                                      <a:ea typeface="Cambria Math" panose="02040503050406030204" pitchFamily="18" charset="0"/>
                                    </a:rPr>
                                    <m:t>[</m:t>
                                  </m:r>
                                  <m:r>
                                    <a:rPr lang="en-US" altLang="ja-JP" sz="2100" i="1">
                                      <a:latin typeface="Cambria Math" panose="02040503050406030204" pitchFamily="18" charset="0"/>
                                      <a:ea typeface="Cambria Math" panose="02040503050406030204" pitchFamily="18" charset="0"/>
                                    </a:rPr>
                                    <m:t>𝑚</m:t>
                                  </m:r>
                                  <m:r>
                                    <a:rPr lang="en-US" altLang="ja-JP" sz="2100" i="1">
                                      <a:latin typeface="Cambria Math" panose="02040503050406030204" pitchFamily="18" charset="0"/>
                                      <a:ea typeface="Cambria Math" panose="02040503050406030204" pitchFamily="18" charset="0"/>
                                    </a:rPr>
                                    <m:t>]</m:t>
                                  </m:r>
                                </m:sup>
                              </m:sSup>
                              <m:r>
                                <a:rPr lang="en-US" altLang="ja-JP" sz="2100" i="1">
                                  <a:latin typeface="Cambria Math" panose="02040503050406030204" pitchFamily="18" charset="0"/>
                                  <a:ea typeface="Cambria Math" panose="02040503050406030204" pitchFamily="18" charset="0"/>
                                </a:rPr>
                                <m:t>,</m:t>
                              </m:r>
                              <m:sSup>
                                <m:sSupPr>
                                  <m:ctrlPr>
                                    <a:rPr lang="en-US" altLang="ja-JP" sz="2100" i="1">
                                      <a:latin typeface="Cambria Math" panose="02040503050406030204" pitchFamily="18" charset="0"/>
                                      <a:ea typeface="Cambria Math" panose="02040503050406030204" pitchFamily="18" charset="0"/>
                                    </a:rPr>
                                  </m:ctrlPr>
                                </m:sSupPr>
                                <m:e>
                                  <m:sSub>
                                    <m:sSubPr>
                                      <m:ctrlPr>
                                        <a:rPr lang="en-US" altLang="ja-JP" sz="2100" i="1" smtClean="0">
                                          <a:latin typeface="Cambria Math" panose="02040503050406030204" pitchFamily="18" charset="0"/>
                                          <a:ea typeface="Cambria Math" panose="02040503050406030204" pitchFamily="18" charset="0"/>
                                        </a:rPr>
                                      </m:ctrlPr>
                                    </m:sSubPr>
                                    <m:e>
                                      <m:r>
                                        <a:rPr lang="en-US" altLang="ja-JP" sz="2100" b="0" i="1" smtClean="0">
                                          <a:latin typeface="Cambria Math" panose="02040503050406030204" pitchFamily="18" charset="0"/>
                                          <a:ea typeface="Cambria Math" panose="02040503050406030204" pitchFamily="18" charset="0"/>
                                        </a:rPr>
                                        <m:t>𝑧</m:t>
                                      </m:r>
                                    </m:e>
                                    <m:sub>
                                      <m:r>
                                        <a:rPr lang="en-US" altLang="ja-JP" sz="2100" i="1">
                                          <a:latin typeface="Cambria Math" panose="02040503050406030204" pitchFamily="18" charset="0"/>
                                          <a:ea typeface="Cambria Math" panose="02040503050406030204" pitchFamily="18" charset="0"/>
                                        </a:rPr>
                                        <m:t>𝑘</m:t>
                                      </m:r>
                                    </m:sub>
                                  </m:sSub>
                                </m:e>
                                <m:sup>
                                  <m:r>
                                    <a:rPr lang="en-US" altLang="ja-JP" sz="2100" i="1">
                                      <a:latin typeface="Cambria Math" panose="02040503050406030204" pitchFamily="18" charset="0"/>
                                      <a:ea typeface="Cambria Math" panose="02040503050406030204" pitchFamily="18" charset="0"/>
                                    </a:rPr>
                                    <m:t>[</m:t>
                                  </m:r>
                                  <m:r>
                                    <a:rPr lang="en-US" altLang="ja-JP" sz="2100" i="1">
                                      <a:latin typeface="Cambria Math" panose="02040503050406030204" pitchFamily="18" charset="0"/>
                                      <a:ea typeface="Cambria Math" panose="02040503050406030204" pitchFamily="18" charset="0"/>
                                    </a:rPr>
                                    <m:t>𝑚</m:t>
                                  </m:r>
                                  <m:r>
                                    <a:rPr lang="en-US" altLang="ja-JP" sz="2100" i="1">
                                      <a:latin typeface="Cambria Math" panose="02040503050406030204" pitchFamily="18" charset="0"/>
                                      <a:ea typeface="Cambria Math" panose="02040503050406030204" pitchFamily="18" charset="0"/>
                                    </a:rPr>
                                    <m:t>]</m:t>
                                  </m:r>
                                </m:sup>
                              </m:sSup>
                              <m:r>
                                <a:rPr lang="en-US" altLang="ja-JP" sz="2100" b="0" i="1" smtClean="0">
                                  <a:latin typeface="Cambria Math" panose="02040503050406030204" pitchFamily="18" charset="0"/>
                                  <a:ea typeface="Cambria Math" panose="02040503050406030204" pitchFamily="18" charset="0"/>
                                </a:rPr>
                                <m:t>,</m:t>
                              </m:r>
                              <m:sSup>
                                <m:sSupPr>
                                  <m:ctrlPr>
                                    <a:rPr lang="en-US" altLang="ja-JP" sz="2100" i="1">
                                      <a:latin typeface="Cambria Math" panose="02040503050406030204" pitchFamily="18" charset="0"/>
                                      <a:ea typeface="Cambria Math" panose="02040503050406030204" pitchFamily="18" charset="0"/>
                                    </a:rPr>
                                  </m:ctrlPr>
                                </m:sSupPr>
                                <m:e>
                                  <m:sSub>
                                    <m:sSubPr>
                                      <m:ctrlPr>
                                        <a:rPr lang="en-US" altLang="ja-JP" sz="2100" i="1">
                                          <a:latin typeface="Cambria Math" panose="02040503050406030204" pitchFamily="18" charset="0"/>
                                          <a:ea typeface="Cambria Math" panose="02040503050406030204" pitchFamily="18" charset="0"/>
                                        </a:rPr>
                                      </m:ctrlPr>
                                    </m:sSubPr>
                                    <m:e>
                                      <m:r>
                                        <a:rPr lang="ja-JP" altLang="en-US" sz="2100" i="1">
                                          <a:latin typeface="Cambria Math" panose="02040503050406030204" pitchFamily="18" charset="0"/>
                                        </a:rPr>
                                        <m:t>𝜃</m:t>
                                      </m:r>
                                    </m:e>
                                    <m:sub>
                                      <m:r>
                                        <a:rPr lang="en-US" altLang="ja-JP" sz="2100" i="1">
                                          <a:latin typeface="Cambria Math" panose="02040503050406030204" pitchFamily="18" charset="0"/>
                                          <a:ea typeface="Cambria Math" panose="02040503050406030204" pitchFamily="18" charset="0"/>
                                        </a:rPr>
                                        <m:t>𝑘</m:t>
                                      </m:r>
                                    </m:sub>
                                  </m:sSub>
                                </m:e>
                                <m:sup>
                                  <m:r>
                                    <a:rPr lang="en-US" altLang="ja-JP" sz="2100" i="1">
                                      <a:latin typeface="Cambria Math" panose="02040503050406030204" pitchFamily="18" charset="0"/>
                                      <a:ea typeface="Cambria Math" panose="02040503050406030204" pitchFamily="18" charset="0"/>
                                    </a:rPr>
                                    <m:t>[</m:t>
                                  </m:r>
                                  <m:r>
                                    <a:rPr lang="en-US" altLang="ja-JP" sz="2100" i="1">
                                      <a:latin typeface="Cambria Math" panose="02040503050406030204" pitchFamily="18" charset="0"/>
                                      <a:ea typeface="Cambria Math" panose="02040503050406030204" pitchFamily="18" charset="0"/>
                                    </a:rPr>
                                    <m:t>𝑚</m:t>
                                  </m:r>
                                  <m:r>
                                    <a:rPr lang="en-US" altLang="ja-JP" sz="2100" i="1">
                                      <a:latin typeface="Cambria Math" panose="02040503050406030204" pitchFamily="18" charset="0"/>
                                      <a:ea typeface="Cambria Math" panose="02040503050406030204" pitchFamily="18" charset="0"/>
                                    </a:rPr>
                                    <m:t>]</m:t>
                                  </m:r>
                                </m:sup>
                              </m:sSup>
                              <m:r>
                                <a:rPr lang="en-US" altLang="ja-JP" sz="2100" i="1">
                                  <a:latin typeface="Cambria Math" panose="02040503050406030204" pitchFamily="18" charset="0"/>
                                  <a:ea typeface="Cambria Math" panose="02040503050406030204" pitchFamily="18" charset="0"/>
                                </a:rPr>
                                <m:t>,</m:t>
                              </m:r>
                              <m:sSup>
                                <m:sSupPr>
                                  <m:ctrlPr>
                                    <a:rPr lang="en-US" altLang="ja-JP" sz="2100" i="1">
                                      <a:latin typeface="Cambria Math" panose="02040503050406030204" pitchFamily="18" charset="0"/>
                                      <a:ea typeface="Cambria Math" panose="02040503050406030204" pitchFamily="18" charset="0"/>
                                    </a:rPr>
                                  </m:ctrlPr>
                                </m:sSupPr>
                                <m:e>
                                  <m:sSub>
                                    <m:sSubPr>
                                      <m:ctrlPr>
                                        <a:rPr lang="en-US" altLang="ja-JP" sz="2100" i="1">
                                          <a:latin typeface="Cambria Math" panose="02040503050406030204" pitchFamily="18" charset="0"/>
                                          <a:ea typeface="Cambria Math" panose="02040503050406030204" pitchFamily="18" charset="0"/>
                                        </a:rPr>
                                      </m:ctrlPr>
                                    </m:sSubPr>
                                    <m:e>
                                      <m:r>
                                        <a:rPr lang="en-US" altLang="ja-JP" sz="2100" i="1">
                                          <a:latin typeface="Cambria Math" panose="02040503050406030204" pitchFamily="18" charset="0"/>
                                          <a:ea typeface="Cambria Math" panose="02040503050406030204" pitchFamily="18" charset="0"/>
                                        </a:rPr>
                                        <m:t>𝑤</m:t>
                                      </m:r>
                                    </m:e>
                                    <m:sub>
                                      <m:r>
                                        <a:rPr lang="en-US" altLang="ja-JP" sz="2100" i="1">
                                          <a:latin typeface="Cambria Math" panose="02040503050406030204" pitchFamily="18" charset="0"/>
                                          <a:ea typeface="Cambria Math" panose="02040503050406030204" pitchFamily="18" charset="0"/>
                                        </a:rPr>
                                        <m:t>𝑘</m:t>
                                      </m:r>
                                    </m:sub>
                                  </m:sSub>
                                </m:e>
                                <m:sup>
                                  <m:r>
                                    <a:rPr lang="en-US" altLang="ja-JP" sz="2100" i="1">
                                      <a:latin typeface="Cambria Math" panose="02040503050406030204" pitchFamily="18" charset="0"/>
                                      <a:ea typeface="Cambria Math" panose="02040503050406030204" pitchFamily="18" charset="0"/>
                                    </a:rPr>
                                    <m:t>[</m:t>
                                  </m:r>
                                  <m:r>
                                    <a:rPr lang="en-US" altLang="ja-JP" sz="2100" i="1">
                                      <a:latin typeface="Cambria Math" panose="02040503050406030204" pitchFamily="18" charset="0"/>
                                      <a:ea typeface="Cambria Math" panose="02040503050406030204" pitchFamily="18" charset="0"/>
                                    </a:rPr>
                                    <m:t>𝑚</m:t>
                                  </m:r>
                                  <m:r>
                                    <a:rPr lang="en-US" altLang="ja-JP" sz="2100" i="1">
                                      <a:latin typeface="Cambria Math" panose="02040503050406030204" pitchFamily="18" charset="0"/>
                                      <a:ea typeface="Cambria Math" panose="02040503050406030204" pitchFamily="18" charset="0"/>
                                    </a:rPr>
                                    <m:t>]</m:t>
                                  </m:r>
                                </m:sup>
                              </m:sSup>
                            </m:e>
                          </m:d>
                        </m:e>
                        <m:sub>
                          <m:r>
                            <a:rPr lang="en-US" altLang="ja-JP" sz="2100" i="1">
                              <a:latin typeface="Cambria Math" panose="02040503050406030204" pitchFamily="18" charset="0"/>
                              <a:ea typeface="Cambria Math" panose="02040503050406030204" pitchFamily="18" charset="0"/>
                            </a:rPr>
                            <m:t>𝑚</m:t>
                          </m:r>
                          <m:r>
                            <a:rPr lang="en-US" altLang="ja-JP" sz="2100" i="1">
                              <a:latin typeface="Cambria Math" panose="02040503050406030204" pitchFamily="18" charset="0"/>
                              <a:ea typeface="Cambria Math" panose="02040503050406030204" pitchFamily="18" charset="0"/>
                            </a:rPr>
                            <m:t>=1</m:t>
                          </m:r>
                        </m:sub>
                        <m:sup>
                          <m:r>
                            <a:rPr lang="en-US" altLang="ja-JP" sz="2100" i="1">
                              <a:latin typeface="Cambria Math" panose="02040503050406030204" pitchFamily="18" charset="0"/>
                              <a:ea typeface="Cambria Math" panose="02040503050406030204" pitchFamily="18" charset="0"/>
                            </a:rPr>
                            <m:t>𝑀</m:t>
                          </m:r>
                        </m:sup>
                      </m:sSubSup>
                    </m:oMath>
                  </m:oMathPara>
                </a14:m>
                <a:endParaRPr lang="ja-JP" altLang="en-US" sz="2100" dirty="0">
                  <a:latin typeface="Cambria Math" panose="02040503050406030204" pitchFamily="18" charset="0"/>
                </a:endParaRPr>
              </a:p>
            </p:txBody>
          </p:sp>
        </mc:Choice>
        <mc:Fallback xmlns="">
          <p:sp>
            <p:nvSpPr>
              <p:cNvPr id="111" name="正方形/長方形 110"/>
              <p:cNvSpPr>
                <a:spLocks noRot="1" noChangeAspect="1" noMove="1" noResize="1" noEditPoints="1" noAdjustHandles="1" noChangeArrowheads="1" noChangeShapeType="1" noTextEdit="1"/>
              </p:cNvSpPr>
              <p:nvPr/>
            </p:nvSpPr>
            <p:spPr>
              <a:xfrm>
                <a:off x="4023371" y="5135665"/>
                <a:ext cx="5168937" cy="586699"/>
              </a:xfrm>
              <a:prstGeom prst="rect">
                <a:avLst/>
              </a:prstGeom>
              <a:blipFill rotWithShape="0">
                <a:blip r:embed="rId5"/>
                <a:stretch>
                  <a:fillRect/>
                </a:stretch>
              </a:blipFill>
            </p:spPr>
            <p:txBody>
              <a:bodyPr/>
              <a:lstStyle/>
              <a:p>
                <a:r>
                  <a:rPr lang="ja-JP" altLang="en-US">
                    <a:noFill/>
                  </a:rPr>
                  <a:t> </a:t>
                </a:r>
              </a:p>
            </p:txBody>
          </p:sp>
        </mc:Fallback>
      </mc:AlternateContent>
      <p:grpSp>
        <p:nvGrpSpPr>
          <p:cNvPr id="46" name="グループ化 45"/>
          <p:cNvGrpSpPr/>
          <p:nvPr/>
        </p:nvGrpSpPr>
        <p:grpSpPr>
          <a:xfrm>
            <a:off x="335244" y="1021031"/>
            <a:ext cx="3288126" cy="5372391"/>
            <a:chOff x="4524234" y="1196752"/>
            <a:chExt cx="3288126" cy="5372391"/>
          </a:xfrm>
          <a:solidFill>
            <a:schemeClr val="bg1"/>
          </a:solidFill>
        </p:grpSpPr>
        <p:cxnSp>
          <p:nvCxnSpPr>
            <p:cNvPr id="47" name="直線矢印コネクタ 46"/>
            <p:cNvCxnSpPr>
              <a:stCxn id="48" idx="2"/>
              <a:endCxn id="73" idx="0"/>
            </p:cNvCxnSpPr>
            <p:nvPr/>
          </p:nvCxnSpPr>
          <p:spPr bwMode="auto">
            <a:xfrm>
              <a:off x="6050346" y="1457918"/>
              <a:ext cx="11956" cy="458914"/>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角丸四角形 47"/>
            <p:cNvSpPr/>
            <p:nvPr/>
          </p:nvSpPr>
          <p:spPr>
            <a:xfrm>
              <a:off x="5607703" y="1196752"/>
              <a:ext cx="885286" cy="26116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START</a:t>
              </a:r>
              <a:endParaRPr kumimoji="1" lang="ja-JP" altLang="en-US" sz="2000" dirty="0">
                <a:solidFill>
                  <a:schemeClr val="tx1"/>
                </a:solidFill>
              </a:endParaRPr>
            </a:p>
          </p:txBody>
        </p:sp>
        <p:sp>
          <p:nvSpPr>
            <p:cNvPr id="49" name="正方形/長方形 48"/>
            <p:cNvSpPr/>
            <p:nvPr/>
          </p:nvSpPr>
          <p:spPr>
            <a:xfrm>
              <a:off x="5325977" y="493154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尤度の計算</a:t>
              </a:r>
              <a:endParaRPr kumimoji="1" lang="ja-JP" altLang="en-US" sz="2000" dirty="0">
                <a:solidFill>
                  <a:schemeClr val="tx1"/>
                </a:solidFill>
              </a:endParaRPr>
            </a:p>
          </p:txBody>
        </p:sp>
        <p:sp>
          <p:nvSpPr>
            <p:cNvPr id="50" name="正方形/長方形 49"/>
            <p:cNvSpPr/>
            <p:nvPr/>
          </p:nvSpPr>
          <p:spPr>
            <a:xfrm>
              <a:off x="5318690" y="419221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姿勢</a:t>
              </a:r>
              <a:r>
                <a:rPr lang="ja-JP" altLang="en-US" sz="2000" dirty="0" smtClean="0">
                  <a:solidFill>
                    <a:schemeClr val="tx1"/>
                  </a:solidFill>
                </a:rPr>
                <a:t>の予測</a:t>
              </a:r>
              <a:endParaRPr kumimoji="1" lang="ja-JP" altLang="en-US" sz="2000" dirty="0">
                <a:solidFill>
                  <a:schemeClr val="tx1"/>
                </a:solidFill>
              </a:endParaRPr>
            </a:p>
          </p:txBody>
        </p:sp>
        <p:sp>
          <p:nvSpPr>
            <p:cNvPr id="56" name="フローチャート : 代替処理 114"/>
            <p:cNvSpPr/>
            <p:nvPr/>
          </p:nvSpPr>
          <p:spPr>
            <a:xfrm>
              <a:off x="5680995" y="6309320"/>
              <a:ext cx="755703" cy="259823"/>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END</a:t>
              </a:r>
              <a:endParaRPr kumimoji="1" lang="ja-JP" altLang="en-US" sz="2000" dirty="0">
                <a:solidFill>
                  <a:schemeClr val="tx1"/>
                </a:solidFill>
              </a:endParaRPr>
            </a:p>
          </p:txBody>
        </p:sp>
        <p:cxnSp>
          <p:nvCxnSpPr>
            <p:cNvPr id="69" name="直線コネクタ 68"/>
            <p:cNvCxnSpPr/>
            <p:nvPr/>
          </p:nvCxnSpPr>
          <p:spPr>
            <a:xfrm flipV="1">
              <a:off x="4524234" y="2409601"/>
              <a:ext cx="0" cy="3414569"/>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bwMode="auto">
            <a:xfrm>
              <a:off x="4524234" y="2420888"/>
              <a:ext cx="1494175"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4952242" y="5651009"/>
              <a:ext cx="2323506" cy="30659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リサンプリング処理</a:t>
              </a:r>
              <a:endParaRPr lang="ja-JP" altLang="en-US" sz="2000" dirty="0">
                <a:solidFill>
                  <a:schemeClr val="tx1"/>
                </a:solidFill>
                <a:latin typeface="+mn-ea"/>
              </a:endParaRPr>
            </a:p>
          </p:txBody>
        </p:sp>
        <p:cxnSp>
          <p:nvCxnSpPr>
            <p:cNvPr id="72" name="直線コネクタ 71"/>
            <p:cNvCxnSpPr>
              <a:stCxn id="71" idx="1"/>
            </p:cNvCxnSpPr>
            <p:nvPr/>
          </p:nvCxnSpPr>
          <p:spPr>
            <a:xfrm flipH="1">
              <a:off x="4524234" y="5804306"/>
              <a:ext cx="428008"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正方形/長方形 72"/>
            <p:cNvSpPr/>
            <p:nvPr/>
          </p:nvSpPr>
          <p:spPr>
            <a:xfrm>
              <a:off x="4627412" y="1916832"/>
              <a:ext cx="2869780" cy="32049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初期パーティクル</a:t>
              </a:r>
              <a:r>
                <a:rPr lang="ja-JP" altLang="en-US" sz="2000" dirty="0" smtClean="0">
                  <a:solidFill>
                    <a:schemeClr val="tx1"/>
                  </a:solidFill>
                </a:rPr>
                <a:t>の</a:t>
              </a:r>
              <a:r>
                <a:rPr lang="ja-JP" altLang="en-US" sz="2000" dirty="0">
                  <a:solidFill>
                    <a:schemeClr val="tx1"/>
                  </a:solidFill>
                </a:rPr>
                <a:t>決定</a:t>
              </a:r>
              <a:endParaRPr kumimoji="1" lang="ja-JP" altLang="en-US" sz="2000" dirty="0">
                <a:solidFill>
                  <a:schemeClr val="tx1"/>
                </a:solidFill>
              </a:endParaRPr>
            </a:p>
          </p:txBody>
        </p:sp>
        <p:cxnSp>
          <p:nvCxnSpPr>
            <p:cNvPr id="76" name="直線コネクタ 75"/>
            <p:cNvCxnSpPr>
              <a:endCxn id="79" idx="3"/>
            </p:cNvCxnSpPr>
            <p:nvPr/>
          </p:nvCxnSpPr>
          <p:spPr>
            <a:xfrm flipH="1">
              <a:off x="7393842" y="3191490"/>
              <a:ext cx="407826"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6135334" y="3717032"/>
              <a:ext cx="457882" cy="338554"/>
            </a:xfrm>
            <a:prstGeom prst="rect">
              <a:avLst/>
            </a:prstGeom>
            <a:grpFill/>
            <a:ln>
              <a:noFill/>
            </a:ln>
          </p:spPr>
          <p:txBody>
            <a:bodyPr wrap="none" rtlCol="0">
              <a:spAutoFit/>
            </a:bodyPr>
            <a:lstStyle/>
            <a:p>
              <a:r>
                <a:rPr kumimoji="1" lang="en-US" altLang="ja-JP" sz="1600" dirty="0" smtClean="0"/>
                <a:t>yes</a:t>
              </a:r>
              <a:endParaRPr kumimoji="1" lang="ja-JP" altLang="en-US" sz="1600" dirty="0"/>
            </a:p>
          </p:txBody>
        </p:sp>
        <p:sp>
          <p:nvSpPr>
            <p:cNvPr id="78" name="テキスト ボックス 77"/>
            <p:cNvSpPr txBox="1"/>
            <p:nvPr/>
          </p:nvSpPr>
          <p:spPr>
            <a:xfrm>
              <a:off x="7383282" y="2802414"/>
              <a:ext cx="401072" cy="338554"/>
            </a:xfrm>
            <a:prstGeom prst="rect">
              <a:avLst/>
            </a:prstGeom>
            <a:grpFill/>
            <a:ln>
              <a:noFill/>
            </a:ln>
          </p:spPr>
          <p:txBody>
            <a:bodyPr wrap="none" rtlCol="0">
              <a:spAutoFit/>
            </a:bodyPr>
            <a:lstStyle/>
            <a:p>
              <a:r>
                <a:rPr kumimoji="1" lang="en-US" altLang="ja-JP" sz="1600" dirty="0" smtClean="0"/>
                <a:t>no</a:t>
              </a:r>
              <a:endParaRPr kumimoji="1" lang="ja-JP" altLang="en-US" sz="1600" dirty="0"/>
            </a:p>
          </p:txBody>
        </p:sp>
        <p:sp>
          <p:nvSpPr>
            <p:cNvPr id="79" name="フローチャート : 判断 123"/>
            <p:cNvSpPr/>
            <p:nvPr/>
          </p:nvSpPr>
          <p:spPr>
            <a:xfrm>
              <a:off x="4748693" y="2675752"/>
              <a:ext cx="2645149" cy="1031476"/>
            </a:xfrm>
            <a:prstGeom prst="flowChartDecis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テキスト ボックス 79"/>
            <p:cNvSpPr txBox="1"/>
            <p:nvPr/>
          </p:nvSpPr>
          <p:spPr>
            <a:xfrm>
              <a:off x="5220240" y="2937138"/>
              <a:ext cx="1542410" cy="707886"/>
            </a:xfrm>
            <a:prstGeom prst="rect">
              <a:avLst/>
            </a:prstGeom>
            <a:noFill/>
            <a:ln>
              <a:noFill/>
            </a:ln>
          </p:spPr>
          <p:txBody>
            <a:bodyPr wrap="none" rtlCol="0">
              <a:spAutoFit/>
            </a:bodyPr>
            <a:lstStyle/>
            <a:p>
              <a:r>
                <a:rPr lang="en-US" altLang="ja-JP" sz="2000" dirty="0" smtClean="0"/>
                <a:t>3</a:t>
              </a:r>
              <a:r>
                <a:rPr lang="ja-JP" altLang="en-US" sz="2000" dirty="0" smtClean="0"/>
                <a:t>次元データ</a:t>
              </a:r>
              <a:endParaRPr kumimoji="1" lang="en-US" altLang="ja-JP" sz="2000" dirty="0" smtClean="0"/>
            </a:p>
            <a:p>
              <a:r>
                <a:rPr lang="en-US" altLang="ja-JP" sz="2000" dirty="0"/>
                <a:t> </a:t>
              </a:r>
              <a:r>
                <a:rPr lang="en-US" altLang="ja-JP" sz="2000" dirty="0" smtClean="0"/>
                <a:t>    </a:t>
              </a:r>
              <a:r>
                <a:rPr kumimoji="1" lang="ja-JP" altLang="en-US" sz="2000" dirty="0" smtClean="0"/>
                <a:t>の取得</a:t>
              </a:r>
              <a:endParaRPr kumimoji="1" lang="ja-JP" altLang="en-US" sz="2000" dirty="0"/>
            </a:p>
          </p:txBody>
        </p:sp>
        <p:cxnSp>
          <p:nvCxnSpPr>
            <p:cNvPr id="81" name="直線矢印コネクタ 80"/>
            <p:cNvCxnSpPr>
              <a:stCxn id="73" idx="2"/>
              <a:endCxn id="79" idx="0"/>
            </p:cNvCxnSpPr>
            <p:nvPr/>
          </p:nvCxnSpPr>
          <p:spPr bwMode="auto">
            <a:xfrm>
              <a:off x="6062302" y="2237324"/>
              <a:ext cx="8966" cy="438428"/>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a:stCxn id="79" idx="2"/>
            </p:cNvCxnSpPr>
            <p:nvPr/>
          </p:nvCxnSpPr>
          <p:spPr bwMode="auto">
            <a:xfrm flipH="1">
              <a:off x="6063158" y="3707228"/>
              <a:ext cx="8110" cy="474745"/>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p:cNvCxnSpPr/>
            <p:nvPr/>
          </p:nvCxnSpPr>
          <p:spPr bwMode="auto">
            <a:xfrm rot="60000">
              <a:off x="6053900" y="450919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p:nvPr/>
          </p:nvCxnSpPr>
          <p:spPr bwMode="auto">
            <a:xfrm rot="60000">
              <a:off x="6054171" y="524852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V="1">
              <a:off x="7784354" y="3191490"/>
              <a:ext cx="0" cy="3247741"/>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bwMode="auto">
            <a:xfrm flipH="1">
              <a:off x="6472770" y="6431982"/>
              <a:ext cx="1339590"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5442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r>
              <a:rPr kumimoji="1" lang="en-US" altLang="ja-JP" sz="3200" dirty="0" smtClean="0">
                <a:latin typeface="+mj-ea"/>
              </a:rPr>
              <a:t>(</a:t>
            </a:r>
            <a:r>
              <a:rPr kumimoji="1" lang="ja-JP" altLang="en-US" sz="3200" dirty="0" smtClean="0">
                <a:latin typeface="+mj-ea"/>
              </a:rPr>
              <a:t>速度の導出</a:t>
            </a:r>
            <a:r>
              <a:rPr kumimoji="1" lang="en-US" altLang="ja-JP" sz="3200" dirty="0" smtClean="0">
                <a:latin typeface="+mj-ea"/>
              </a:rPr>
              <a:t>)</a:t>
            </a:r>
            <a:endParaRPr kumimoji="1" lang="ja-JP" altLang="en-US" sz="3200" dirty="0">
              <a:latin typeface="+mj-ea"/>
            </a:endParaRPr>
          </a:p>
        </p:txBody>
      </p:sp>
      <mc:AlternateContent xmlns:mc="http://schemas.openxmlformats.org/markup-compatibility/2006" xmlns:a14="http://schemas.microsoft.com/office/drawing/2010/main">
        <mc:Choice Requires="a14">
          <p:sp>
            <p:nvSpPr>
              <p:cNvPr id="46" name="コンテンツ プレースホルダー 6"/>
              <p:cNvSpPr txBox="1">
                <a:spLocks/>
              </p:cNvSpPr>
              <p:nvPr/>
            </p:nvSpPr>
            <p:spPr>
              <a:xfrm>
                <a:off x="4913863" y="936023"/>
                <a:ext cx="4036905" cy="5222797"/>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lvl="0" indent="0">
                  <a:lnSpc>
                    <a:spcPct val="100000"/>
                  </a:lnSpc>
                  <a:spcBef>
                    <a:spcPts val="0"/>
                  </a:spcBef>
                  <a:buNone/>
                </a:pPr>
                <a:r>
                  <a:rPr lang="ja-JP" altLang="en-US" sz="2400" dirty="0" smtClean="0">
                    <a:solidFill>
                      <a:prstClr val="black"/>
                    </a:solidFill>
                  </a:rPr>
                  <a:t>ロボットの位置</a:t>
                </a:r>
                <a:endParaRPr lang="en-US" altLang="ja-JP" sz="2400" dirty="0" smtClean="0">
                  <a:solidFill>
                    <a:prstClr val="black"/>
                  </a:solidFill>
                </a:endParaRP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ja-JP" sz="2400" i="1">
                              <a:solidFill>
                                <a:prstClr val="black"/>
                              </a:solidFill>
                              <a:latin typeface="Cambria Math" panose="02040503050406030204" pitchFamily="18" charset="0"/>
                            </a:rPr>
                          </m:ctrlPr>
                        </m:sSubPr>
                        <m:e>
                          <m:r>
                            <a:rPr lang="en-US" altLang="ja-JP" sz="2400" b="1" i="1">
                              <a:solidFill>
                                <a:prstClr val="black"/>
                              </a:solidFill>
                              <a:latin typeface="Cambria Math" panose="02040503050406030204" pitchFamily="18" charset="0"/>
                            </a:rPr>
                            <m:t>𝒙</m:t>
                          </m:r>
                        </m:e>
                        <m:sub>
                          <m:r>
                            <a:rPr lang="en-US" altLang="ja-JP" sz="2400" b="0" i="1" smtClean="0">
                              <a:solidFill>
                                <a:prstClr val="black"/>
                              </a:solidFill>
                              <a:latin typeface="Cambria Math" panose="02040503050406030204" pitchFamily="18" charset="0"/>
                            </a:rPr>
                            <m:t>𝑘</m:t>
                          </m:r>
                        </m:sub>
                      </m:sSub>
                      <m:r>
                        <a:rPr lang="en-US" altLang="ja-JP" sz="2400" i="1">
                          <a:solidFill>
                            <a:prstClr val="black"/>
                          </a:solidFill>
                          <a:latin typeface="Cambria Math" panose="02040503050406030204" pitchFamily="18" charset="0"/>
                        </a:rPr>
                        <m:t>=</m:t>
                      </m:r>
                      <m:sSup>
                        <m:sSupPr>
                          <m:ctrlPr>
                            <a:rPr lang="en-US" altLang="ja-JP" sz="2400" i="1" smtClean="0">
                              <a:solidFill>
                                <a:prstClr val="black"/>
                              </a:solidFill>
                              <a:latin typeface="Cambria Math" panose="02040503050406030204" pitchFamily="18" charset="0"/>
                            </a:rPr>
                          </m:ctrlPr>
                        </m:sSupPr>
                        <m:e>
                          <m:r>
                            <a:rPr lang="en-US" altLang="ja-JP" sz="2400" b="0" i="1" smtClean="0">
                              <a:solidFill>
                                <a:prstClr val="black"/>
                              </a:solidFill>
                              <a:latin typeface="Cambria Math" panose="02040503050406030204" pitchFamily="18" charset="0"/>
                            </a:rPr>
                            <m:t>(</m:t>
                          </m:r>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𝑥</m:t>
                              </m:r>
                            </m:e>
                            <m:sub>
                              <m:r>
                                <a:rPr lang="en-US" altLang="ja-JP" sz="2400" b="0" i="1" smtClean="0">
                                  <a:solidFill>
                                    <a:prstClr val="black"/>
                                  </a:solidFill>
                                  <a:latin typeface="Cambria Math" panose="02040503050406030204" pitchFamily="18" charset="0"/>
                                </a:rPr>
                                <m:t>𝑘</m:t>
                              </m:r>
                            </m:sub>
                          </m:sSub>
                          <m:r>
                            <a:rPr lang="en-US" altLang="ja-JP" sz="2400" i="1">
                              <a:solidFill>
                                <a:prstClr val="black"/>
                              </a:solidFill>
                              <a:latin typeface="Cambria Math" panose="02040503050406030204" pitchFamily="18" charset="0"/>
                            </a:rPr>
                            <m:t>, </m:t>
                          </m:r>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𝑦</m:t>
                              </m:r>
                            </m:e>
                            <m:sub>
                              <m:r>
                                <a:rPr lang="en-US" altLang="ja-JP" sz="2400" b="0" i="1" smtClean="0">
                                  <a:solidFill>
                                    <a:prstClr val="black"/>
                                  </a:solidFill>
                                  <a:latin typeface="Cambria Math" panose="02040503050406030204" pitchFamily="18" charset="0"/>
                                </a:rPr>
                                <m:t>𝑘</m:t>
                              </m:r>
                            </m:sub>
                          </m:sSub>
                          <m:r>
                            <a:rPr lang="en-US" altLang="ja-JP" sz="2400" i="1">
                              <a:solidFill>
                                <a:prstClr val="black"/>
                              </a:solidFill>
                              <a:latin typeface="Cambria Math" panose="02040503050406030204" pitchFamily="18" charset="0"/>
                            </a:rPr>
                            <m:t>, </m:t>
                          </m:r>
                          <m:sSub>
                            <m:sSubPr>
                              <m:ctrlPr>
                                <a:rPr lang="en-US" altLang="ja-JP" sz="2400" i="1">
                                  <a:solidFill>
                                    <a:prstClr val="black"/>
                                  </a:solidFill>
                                  <a:latin typeface="Cambria Math" panose="02040503050406030204" pitchFamily="18" charset="0"/>
                                </a:rPr>
                              </m:ctrlPr>
                            </m:sSubPr>
                            <m:e>
                              <m:r>
                                <a:rPr lang="en-US" altLang="ja-JP" sz="2400" i="1">
                                  <a:solidFill>
                                    <a:prstClr val="black"/>
                                  </a:solidFill>
                                  <a:latin typeface="Cambria Math" panose="02040503050406030204" pitchFamily="18" charset="0"/>
                                </a:rPr>
                                <m:t>𝑧</m:t>
                              </m:r>
                            </m:e>
                            <m:sub>
                              <m:r>
                                <a:rPr lang="en-US" altLang="ja-JP" sz="2400" b="0" i="1" smtClean="0">
                                  <a:solidFill>
                                    <a:prstClr val="black"/>
                                  </a:solidFill>
                                  <a:latin typeface="Cambria Math" panose="02040503050406030204" pitchFamily="18" charset="0"/>
                                </a:rPr>
                                <m:t>𝑘</m:t>
                              </m:r>
                            </m:sub>
                          </m:sSub>
                          <m:r>
                            <a:rPr lang="en-US" altLang="ja-JP" sz="2400" b="0" i="1" smtClean="0">
                              <a:solidFill>
                                <a:prstClr val="black"/>
                              </a:solidFill>
                              <a:latin typeface="Cambria Math" panose="02040503050406030204" pitchFamily="18" charset="0"/>
                            </a:rPr>
                            <m:t>)</m:t>
                          </m:r>
                        </m:e>
                        <m:sup>
                          <m:r>
                            <a:rPr lang="en-US" altLang="ja-JP" sz="2400" i="1" smtClean="0">
                              <a:solidFill>
                                <a:prstClr val="black"/>
                              </a:solidFill>
                              <a:latin typeface="Cambria Math" panose="02040503050406030204" pitchFamily="18" charset="0"/>
                            </a:rPr>
                            <m:t>⊤</m:t>
                          </m:r>
                        </m:sup>
                      </m:sSup>
                    </m:oMath>
                  </m:oMathPara>
                </a14:m>
                <a:endParaRPr lang="en-US" altLang="ja-JP" sz="2400" dirty="0" smtClean="0">
                  <a:solidFill>
                    <a:prstClr val="black"/>
                  </a:solidFill>
                </a:endParaRPr>
              </a:p>
              <a:p>
                <a:pPr marL="0" lvl="0" indent="0">
                  <a:lnSpc>
                    <a:spcPct val="100000"/>
                  </a:lnSpc>
                  <a:spcBef>
                    <a:spcPts val="0"/>
                  </a:spcBef>
                  <a:buNone/>
                </a:pPr>
                <a:r>
                  <a:rPr lang="ja-JP" altLang="en-US" sz="2400" dirty="0" smtClean="0">
                    <a:solidFill>
                      <a:prstClr val="black"/>
                    </a:solidFill>
                  </a:rPr>
                  <a:t>と時刻</a:t>
                </a:r>
                <a14:m>
                  <m:oMath xmlns:m="http://schemas.openxmlformats.org/officeDocument/2006/math">
                    <m:sSub>
                      <m:sSubPr>
                        <m:ctrlPr>
                          <a:rPr lang="en-US" altLang="ja-JP" sz="2400" i="1" smtClean="0">
                            <a:solidFill>
                              <a:prstClr val="black"/>
                            </a:solidFill>
                            <a:latin typeface="Cambria Math" panose="02040503050406030204" pitchFamily="18" charset="0"/>
                          </a:rPr>
                        </m:ctrlPr>
                      </m:sSubPr>
                      <m:e>
                        <m:r>
                          <a:rPr lang="en-US" altLang="ja-JP" sz="2400" b="0" i="1" smtClean="0">
                            <a:solidFill>
                              <a:prstClr val="black"/>
                            </a:solidFill>
                            <a:latin typeface="Cambria Math" panose="02040503050406030204" pitchFamily="18" charset="0"/>
                          </a:rPr>
                          <m:t>𝑇</m:t>
                        </m:r>
                      </m:e>
                      <m:sub>
                        <m:r>
                          <a:rPr lang="en-US" altLang="ja-JP" sz="2400" b="0" i="1" smtClean="0">
                            <a:solidFill>
                              <a:prstClr val="black"/>
                            </a:solidFill>
                            <a:latin typeface="Cambria Math" panose="02040503050406030204" pitchFamily="18" charset="0"/>
                          </a:rPr>
                          <m:t>𝑘</m:t>
                        </m:r>
                      </m:sub>
                    </m:sSub>
                  </m:oMath>
                </a14:m>
                <a:r>
                  <a:rPr lang="ja-JP" altLang="en-US" sz="2400" dirty="0" smtClean="0">
                    <a:solidFill>
                      <a:prstClr val="black"/>
                    </a:solidFill>
                  </a:rPr>
                  <a:t>が与えられて</a:t>
                </a:r>
                <a:r>
                  <a:rPr lang="ja-JP" altLang="en-US" sz="2400" dirty="0">
                    <a:solidFill>
                      <a:prstClr val="black"/>
                    </a:solidFill>
                  </a:rPr>
                  <a:t>いる</a:t>
                </a:r>
                <a:r>
                  <a:rPr lang="en-US" altLang="ja-JP" sz="2400" dirty="0" smtClean="0">
                    <a:solidFill>
                      <a:prstClr val="black"/>
                    </a:solidFill>
                  </a:rPr>
                  <a:t>.</a:t>
                </a:r>
              </a:p>
              <a:p>
                <a:pPr marL="0" indent="0">
                  <a:lnSpc>
                    <a:spcPct val="100000"/>
                  </a:lnSpc>
                  <a:spcBef>
                    <a:spcPts val="0"/>
                  </a:spcBef>
                  <a:buNone/>
                </a:pP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𝒙</m:t>
                        </m:r>
                      </m:e>
                      <m:sub>
                        <m:r>
                          <a:rPr lang="en-US" altLang="ja-JP" sz="2400" b="0" i="1" smtClean="0">
                            <a:solidFill>
                              <a:schemeClr val="tx1"/>
                            </a:solidFill>
                            <a:latin typeface="Cambria Math" panose="02040503050406030204" pitchFamily="18" charset="0"/>
                          </a:rPr>
                          <m:t>𝑘</m:t>
                        </m:r>
                      </m:sub>
                    </m:sSub>
                  </m:oMath>
                </a14:m>
                <a:r>
                  <a:rPr lang="ja-JP" altLang="en-US" sz="2400" dirty="0">
                    <a:solidFill>
                      <a:schemeClr val="tx1"/>
                    </a:solidFill>
                  </a:rPr>
                  <a:t>から</a:t>
                </a:r>
                <a14:m>
                  <m:oMath xmlns:m="http://schemas.openxmlformats.org/officeDocument/2006/math">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𝒙</m:t>
                        </m:r>
                      </m:e>
                      <m:sub>
                        <m:r>
                          <a:rPr lang="en-US" altLang="ja-JP" sz="2400" b="0" i="1" smtClean="0">
                            <a:solidFill>
                              <a:schemeClr val="tx1"/>
                            </a:solidFill>
                            <a:latin typeface="Cambria Math" panose="02040503050406030204" pitchFamily="18" charset="0"/>
                          </a:rPr>
                          <m:t>𝑘</m:t>
                        </m:r>
                        <m:r>
                          <a:rPr lang="en-US" altLang="ja-JP" sz="2400" i="1">
                            <a:solidFill>
                              <a:schemeClr val="tx1"/>
                            </a:solidFill>
                            <a:latin typeface="Cambria Math" panose="02040503050406030204" pitchFamily="18" charset="0"/>
                          </a:rPr>
                          <m:t>+1</m:t>
                        </m:r>
                      </m:sub>
                    </m:sSub>
                  </m:oMath>
                </a14:m>
                <a:r>
                  <a:rPr lang="ja-JP" altLang="en-US" sz="2400" dirty="0">
                    <a:solidFill>
                      <a:schemeClr val="tx1"/>
                    </a:solidFill>
                  </a:rPr>
                  <a:t>に行く速度は</a:t>
                </a:r>
              </a:p>
              <a:p>
                <a:pPr marL="0" lvl="0" indent="0">
                  <a:lnSpc>
                    <a:spcPct val="100000"/>
                  </a:lnSpc>
                  <a:spcBef>
                    <a:spcPts val="0"/>
                  </a:spcBef>
                  <a:buNone/>
                </a:pPr>
                <a:endParaRPr lang="en-US" altLang="ja-JP" sz="2400" dirty="0" smtClean="0">
                  <a:solidFill>
                    <a:schemeClr val="tx1"/>
                  </a:solidFill>
                </a:endParaRP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𝒗</m:t>
                          </m:r>
                        </m:e>
                        <m:sub>
                          <m:r>
                            <a:rPr lang="en-US" altLang="ja-JP" sz="2400" b="0" i="1" smtClean="0">
                              <a:solidFill>
                                <a:schemeClr val="tx1"/>
                              </a:solidFill>
                              <a:latin typeface="Cambria Math" panose="02040503050406030204" pitchFamily="18" charset="0"/>
                            </a:rPr>
                            <m:t>𝑘</m:t>
                          </m:r>
                        </m:sub>
                      </m:sSub>
                      <m:r>
                        <a:rPr lang="en-US" altLang="ja-JP" sz="2400" i="1">
                          <a:solidFill>
                            <a:schemeClr val="tx1"/>
                          </a:solidFill>
                          <a:latin typeface="Cambria Math" panose="02040503050406030204" pitchFamily="18" charset="0"/>
                        </a:rPr>
                        <m:t>=</m:t>
                      </m:r>
                      <m:f>
                        <m:fPr>
                          <m:ctrlPr>
                            <a:rPr lang="en-US" altLang="ja-JP" sz="2400" i="1">
                              <a:solidFill>
                                <a:schemeClr val="tx1"/>
                              </a:solidFill>
                              <a:latin typeface="Cambria Math" panose="02040503050406030204" pitchFamily="18" charset="0"/>
                            </a:rPr>
                          </m:ctrlPr>
                        </m:fPr>
                        <m:num>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𝒙</m:t>
                              </m:r>
                            </m:e>
                            <m:sub>
                              <m:r>
                                <a:rPr lang="en-US" altLang="ja-JP" sz="2400" b="0" i="1" smtClean="0">
                                  <a:solidFill>
                                    <a:schemeClr val="tx1"/>
                                  </a:solidFill>
                                  <a:latin typeface="Cambria Math" panose="02040503050406030204" pitchFamily="18" charset="0"/>
                                </a:rPr>
                                <m:t>𝑘</m:t>
                              </m:r>
                              <m:r>
                                <a:rPr lang="en-US" altLang="ja-JP" sz="2400" i="1">
                                  <a:solidFill>
                                    <a:schemeClr val="tx1"/>
                                  </a:solidFill>
                                  <a:latin typeface="Cambria Math" panose="02040503050406030204" pitchFamily="18" charset="0"/>
                                </a:rPr>
                                <m:t>+1</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𝒙</m:t>
                              </m:r>
                            </m:e>
                            <m:sub>
                              <m:r>
                                <a:rPr lang="en-US" altLang="ja-JP" sz="2400" b="0" i="1" smtClean="0">
                                  <a:solidFill>
                                    <a:schemeClr val="tx1"/>
                                  </a:solidFill>
                                  <a:latin typeface="Cambria Math" panose="02040503050406030204" pitchFamily="18" charset="0"/>
                                </a:rPr>
                                <m:t>𝑘</m:t>
                              </m:r>
                            </m:sub>
                          </m:sSub>
                        </m:num>
                        <m:den>
                          <m:sSub>
                            <m:sSubPr>
                              <m:ctrlPr>
                                <a:rPr lang="el-GR" altLang="ja-JP" sz="2400" i="1">
                                  <a:solidFill>
                                    <a:schemeClr val="tx1"/>
                                  </a:solidFill>
                                  <a:latin typeface="Cambria Math" panose="02040503050406030204" pitchFamily="18" charset="0"/>
                                  <a:ea typeface="Cambria Math" panose="02040503050406030204" pitchFamily="18" charset="0"/>
                                </a:rPr>
                              </m:ctrlPr>
                            </m:sSubPr>
                            <m:e>
                              <m:r>
                                <a:rPr lang="en-US" altLang="ja-JP" sz="2400" i="1">
                                  <a:solidFill>
                                    <a:schemeClr val="tx1"/>
                                  </a:solidFill>
                                  <a:latin typeface="Cambria Math" panose="02040503050406030204" pitchFamily="18" charset="0"/>
                                  <a:ea typeface="Cambria Math" panose="02040503050406030204" pitchFamily="18" charset="0"/>
                                </a:rPr>
                                <m:t>𝑇</m:t>
                              </m:r>
                            </m:e>
                            <m:sub>
                              <m:r>
                                <a:rPr lang="en-US" altLang="ja-JP" sz="2400" b="0" i="1" smtClean="0">
                                  <a:solidFill>
                                    <a:schemeClr val="tx1"/>
                                  </a:solidFill>
                                  <a:latin typeface="Cambria Math" panose="02040503050406030204" pitchFamily="18" charset="0"/>
                                  <a:ea typeface="Cambria Math" panose="02040503050406030204" pitchFamily="18" charset="0"/>
                                </a:rPr>
                                <m:t>𝑘</m:t>
                              </m:r>
                              <m:r>
                                <a:rPr lang="en-US" altLang="ja-JP" sz="2400" b="0" i="1" smtClean="0">
                                  <a:solidFill>
                                    <a:schemeClr val="tx1"/>
                                  </a:solidFill>
                                  <a:latin typeface="Cambria Math" panose="02040503050406030204" pitchFamily="18" charset="0"/>
                                  <a:ea typeface="Cambria Math" panose="02040503050406030204" pitchFamily="18" charset="0"/>
                                </a:rPr>
                                <m:t>+1</m:t>
                              </m:r>
                            </m:sub>
                          </m:sSub>
                          <m:r>
                            <a:rPr lang="en-US" altLang="ja-JP" sz="2400" b="0" i="1" smtClean="0">
                              <a:solidFill>
                                <a:schemeClr val="tx1"/>
                              </a:solidFill>
                              <a:latin typeface="Cambria Math" panose="02040503050406030204" pitchFamily="18" charset="0"/>
                              <a:ea typeface="Cambria Math" panose="02040503050406030204" pitchFamily="18" charset="0"/>
                            </a:rPr>
                            <m:t>−</m:t>
                          </m:r>
                          <m:sSub>
                            <m:sSubPr>
                              <m:ctrlPr>
                                <a:rPr lang="el-GR" altLang="ja-JP" sz="2400" i="1">
                                  <a:solidFill>
                                    <a:schemeClr val="tx1"/>
                                  </a:solidFill>
                                  <a:latin typeface="Cambria Math" panose="02040503050406030204" pitchFamily="18" charset="0"/>
                                  <a:ea typeface="Cambria Math" panose="02040503050406030204" pitchFamily="18" charset="0"/>
                                </a:rPr>
                              </m:ctrlPr>
                            </m:sSubPr>
                            <m:e>
                              <m:r>
                                <a:rPr lang="en-US" altLang="ja-JP" sz="2400" i="1">
                                  <a:solidFill>
                                    <a:schemeClr val="tx1"/>
                                  </a:solidFill>
                                  <a:latin typeface="Cambria Math" panose="02040503050406030204" pitchFamily="18" charset="0"/>
                                  <a:ea typeface="Cambria Math" panose="02040503050406030204" pitchFamily="18" charset="0"/>
                                </a:rPr>
                                <m:t>𝑇</m:t>
                              </m:r>
                            </m:e>
                            <m:sub>
                              <m:r>
                                <a:rPr lang="en-US" altLang="ja-JP" sz="2400" b="0" i="1" smtClean="0">
                                  <a:solidFill>
                                    <a:schemeClr val="tx1"/>
                                  </a:solidFill>
                                  <a:latin typeface="Cambria Math" panose="02040503050406030204" pitchFamily="18" charset="0"/>
                                  <a:ea typeface="Cambria Math" panose="02040503050406030204" pitchFamily="18" charset="0"/>
                                </a:rPr>
                                <m:t>𝑘</m:t>
                              </m:r>
                            </m:sub>
                          </m:sSub>
                        </m:den>
                      </m:f>
                      <m:r>
                        <a:rPr lang="en-US" altLang="ja-JP" sz="2400" i="1">
                          <a:solidFill>
                            <a:schemeClr val="tx1"/>
                          </a:solidFill>
                          <a:latin typeface="Cambria Math" panose="02040503050406030204" pitchFamily="18" charset="0"/>
                        </a:rPr>
                        <m:t>=</m:t>
                      </m:r>
                      <m:f>
                        <m:fPr>
                          <m:ctrlPr>
                            <a:rPr lang="en-US" altLang="ja-JP" sz="2400" i="1">
                              <a:solidFill>
                                <a:schemeClr val="tx1"/>
                              </a:solidFill>
                              <a:latin typeface="Cambria Math" panose="02040503050406030204" pitchFamily="18" charset="0"/>
                            </a:rPr>
                          </m:ctrlPr>
                        </m:fPr>
                        <m:num>
                          <m:r>
                            <m:rPr>
                              <m:sty m:val="p"/>
                            </m:rPr>
                            <a:rPr lang="el-GR" altLang="ja-JP" sz="2400" i="1">
                              <a:solidFill>
                                <a:schemeClr val="tx1"/>
                              </a:solidFill>
                              <a:latin typeface="Cambria Math" panose="02040503050406030204" pitchFamily="18" charset="0"/>
                              <a:ea typeface="Cambria Math" panose="02040503050406030204" pitchFamily="18" charset="0"/>
                            </a:rPr>
                            <m:t>Δ</m:t>
                          </m:r>
                          <m:sSub>
                            <m:sSubPr>
                              <m:ctrlPr>
                                <a:rPr lang="el-GR" altLang="ja-JP" sz="2400" i="1">
                                  <a:solidFill>
                                    <a:schemeClr val="tx1"/>
                                  </a:solidFill>
                                  <a:latin typeface="Cambria Math" panose="02040503050406030204" pitchFamily="18" charset="0"/>
                                  <a:ea typeface="Cambria Math" panose="02040503050406030204" pitchFamily="18" charset="0"/>
                                </a:rPr>
                              </m:ctrlPr>
                            </m:sSubPr>
                            <m:e>
                              <m:r>
                                <a:rPr lang="en-US" altLang="ja-JP" sz="2400" b="1" i="1">
                                  <a:solidFill>
                                    <a:schemeClr val="tx1"/>
                                  </a:solidFill>
                                  <a:latin typeface="Cambria Math" panose="02040503050406030204" pitchFamily="18" charset="0"/>
                                  <a:ea typeface="Cambria Math" panose="02040503050406030204" pitchFamily="18" charset="0"/>
                                </a:rPr>
                                <m:t>𝒙</m:t>
                              </m:r>
                            </m:e>
                            <m:sub>
                              <m:r>
                                <a:rPr lang="en-US" altLang="ja-JP" sz="2400" b="0" i="1" smtClean="0">
                                  <a:solidFill>
                                    <a:schemeClr val="tx1"/>
                                  </a:solidFill>
                                  <a:latin typeface="Cambria Math" panose="02040503050406030204" pitchFamily="18" charset="0"/>
                                  <a:ea typeface="Cambria Math" panose="02040503050406030204" pitchFamily="18" charset="0"/>
                                </a:rPr>
                                <m:t>𝑘</m:t>
                              </m:r>
                            </m:sub>
                          </m:sSub>
                        </m:num>
                        <m:den>
                          <m:r>
                            <m:rPr>
                              <m:sty m:val="p"/>
                            </m:rPr>
                            <a:rPr lang="el-GR" altLang="ja-JP" sz="2400" i="1">
                              <a:solidFill>
                                <a:schemeClr val="tx1"/>
                              </a:solidFill>
                              <a:latin typeface="Cambria Math" panose="02040503050406030204" pitchFamily="18" charset="0"/>
                              <a:ea typeface="Cambria Math" panose="02040503050406030204" pitchFamily="18" charset="0"/>
                            </a:rPr>
                            <m:t>Δ</m:t>
                          </m:r>
                          <m:sSub>
                            <m:sSubPr>
                              <m:ctrlPr>
                                <a:rPr lang="el-GR" altLang="ja-JP" sz="2400" i="1">
                                  <a:solidFill>
                                    <a:schemeClr val="tx1"/>
                                  </a:solidFill>
                                  <a:latin typeface="Cambria Math" panose="02040503050406030204" pitchFamily="18" charset="0"/>
                                  <a:ea typeface="Cambria Math" panose="02040503050406030204" pitchFamily="18" charset="0"/>
                                </a:rPr>
                              </m:ctrlPr>
                            </m:sSubPr>
                            <m:e>
                              <m:r>
                                <a:rPr lang="en-US" altLang="ja-JP" sz="2400" i="1">
                                  <a:solidFill>
                                    <a:schemeClr val="tx1"/>
                                  </a:solidFill>
                                  <a:latin typeface="Cambria Math" panose="02040503050406030204" pitchFamily="18" charset="0"/>
                                  <a:ea typeface="Cambria Math" panose="02040503050406030204" pitchFamily="18" charset="0"/>
                                </a:rPr>
                                <m:t>𝑇</m:t>
                              </m:r>
                            </m:e>
                            <m:sub>
                              <m:r>
                                <a:rPr lang="en-US" altLang="ja-JP" sz="2400" b="0" i="1" smtClean="0">
                                  <a:solidFill>
                                    <a:schemeClr val="tx1"/>
                                  </a:solidFill>
                                  <a:latin typeface="Cambria Math" panose="02040503050406030204" pitchFamily="18" charset="0"/>
                                  <a:ea typeface="Cambria Math" panose="02040503050406030204" pitchFamily="18" charset="0"/>
                                </a:rPr>
                                <m:t>𝑘</m:t>
                              </m:r>
                            </m:sub>
                          </m:sSub>
                        </m:den>
                      </m:f>
                    </m:oMath>
                  </m:oMathPara>
                </a14:m>
                <a:endParaRPr lang="en-US" altLang="ja-JP" sz="2400" dirty="0" smtClean="0">
                  <a:solidFill>
                    <a:schemeClr val="tx1"/>
                  </a:solidFill>
                </a:endParaRPr>
              </a:p>
              <a:p>
                <a:pPr marL="0" lvl="0" indent="0">
                  <a:lnSpc>
                    <a:spcPct val="100000"/>
                  </a:lnSpc>
                  <a:spcBef>
                    <a:spcPts val="0"/>
                  </a:spcBef>
                  <a:buNone/>
                </a:pPr>
                <a:endParaRPr lang="en-US" altLang="ja-JP" sz="2400" dirty="0">
                  <a:solidFill>
                    <a:schemeClr val="tx1"/>
                  </a:solidFill>
                </a:endParaRPr>
              </a:p>
              <a:p>
                <a:pPr marL="0" indent="0">
                  <a:lnSpc>
                    <a:spcPct val="100000"/>
                  </a:lnSpc>
                  <a:spcBef>
                    <a:spcPts val="0"/>
                  </a:spcBef>
                  <a:buNone/>
                </a:pPr>
                <a:r>
                  <a:rPr lang="ja-JP" altLang="en-US" sz="2400" dirty="0">
                    <a:solidFill>
                      <a:schemeClr val="tx1"/>
                    </a:solidFill>
                  </a:rPr>
                  <a:t>よって</a:t>
                </a:r>
                <a:r>
                  <a:rPr lang="en-US" altLang="ja-JP" sz="2400" dirty="0">
                    <a:solidFill>
                      <a:schemeClr val="tx1"/>
                    </a:solidFill>
                  </a:rPr>
                  <a:t>, </a:t>
                </a:r>
                <a:r>
                  <a:rPr lang="ja-JP" altLang="en-US" sz="2400" dirty="0">
                    <a:solidFill>
                      <a:schemeClr val="tx1"/>
                    </a:solidFill>
                  </a:rPr>
                  <a:t>位置の時間変化</a:t>
                </a:r>
                <a:r>
                  <a:rPr lang="ja-JP" altLang="en-US" sz="2400" dirty="0" smtClean="0">
                    <a:solidFill>
                      <a:schemeClr val="tx1"/>
                    </a:solidFill>
                  </a:rPr>
                  <a:t>は</a:t>
                </a:r>
                <a:endParaRPr lang="en-US" altLang="ja-JP" sz="2400" dirty="0" smtClean="0">
                  <a:solidFill>
                    <a:schemeClr val="tx1"/>
                  </a:solidFill>
                </a:endParaRPr>
              </a:p>
              <a:p>
                <a:pPr marL="0" indent="0">
                  <a:lnSpc>
                    <a:spcPct val="100000"/>
                  </a:lnSpc>
                  <a:spcBef>
                    <a:spcPts val="0"/>
                  </a:spcBef>
                  <a:buNone/>
                </a:pPr>
                <a:endParaRPr lang="ja-JP" altLang="en-US" sz="2400" dirty="0">
                  <a:solidFill>
                    <a:schemeClr val="tx1"/>
                  </a:solidFill>
                </a:endParaRP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𝒙</m:t>
                          </m:r>
                        </m:e>
                        <m:sub>
                          <m:r>
                            <a:rPr lang="en-US" altLang="ja-JP" sz="2400" b="0" i="1" smtClean="0">
                              <a:solidFill>
                                <a:schemeClr val="tx1"/>
                              </a:solidFill>
                              <a:latin typeface="Cambria Math" panose="02040503050406030204" pitchFamily="18" charset="0"/>
                            </a:rPr>
                            <m:t>𝑘</m:t>
                          </m:r>
                          <m:r>
                            <a:rPr lang="en-US" altLang="ja-JP" sz="2400" i="1">
                              <a:solidFill>
                                <a:schemeClr val="tx1"/>
                              </a:solidFill>
                              <a:latin typeface="Cambria Math" panose="02040503050406030204" pitchFamily="18" charset="0"/>
                            </a:rPr>
                            <m:t>+1</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𝒙</m:t>
                          </m:r>
                        </m:e>
                        <m:sub>
                          <m:r>
                            <a:rPr lang="en-US" altLang="ja-JP" sz="2400" b="0" i="1" smtClean="0">
                              <a:solidFill>
                                <a:schemeClr val="tx1"/>
                              </a:solidFill>
                              <a:latin typeface="Cambria Math" panose="02040503050406030204" pitchFamily="18" charset="0"/>
                            </a:rPr>
                            <m:t>𝑘</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𝒗</m:t>
                          </m:r>
                        </m:e>
                        <m:sub>
                          <m:r>
                            <a:rPr lang="en-US" altLang="ja-JP" sz="2400" b="0" i="1" smtClean="0">
                              <a:solidFill>
                                <a:schemeClr val="tx1"/>
                              </a:solidFill>
                              <a:latin typeface="Cambria Math" panose="02040503050406030204" pitchFamily="18" charset="0"/>
                            </a:rPr>
                            <m:t>𝑘</m:t>
                          </m:r>
                        </m:sub>
                      </m:sSub>
                      <m:r>
                        <m:rPr>
                          <m:sty m:val="p"/>
                        </m:rPr>
                        <a:rPr lang="el-GR" altLang="ja-JP" sz="2400" i="1">
                          <a:solidFill>
                            <a:schemeClr val="tx1"/>
                          </a:solidFill>
                          <a:latin typeface="Cambria Math" panose="02040503050406030204" pitchFamily="18" charset="0"/>
                          <a:ea typeface="Cambria Math" panose="02040503050406030204" pitchFamily="18" charset="0"/>
                        </a:rPr>
                        <m:t>Δ</m:t>
                      </m:r>
                      <m:sSub>
                        <m:sSubPr>
                          <m:ctrlPr>
                            <a:rPr lang="el-GR" altLang="ja-JP" sz="2400" i="1">
                              <a:solidFill>
                                <a:schemeClr val="tx1"/>
                              </a:solidFill>
                              <a:latin typeface="Cambria Math" panose="02040503050406030204" pitchFamily="18" charset="0"/>
                              <a:ea typeface="Cambria Math" panose="02040503050406030204" pitchFamily="18" charset="0"/>
                            </a:rPr>
                          </m:ctrlPr>
                        </m:sSubPr>
                        <m:e>
                          <m:r>
                            <a:rPr lang="en-US" altLang="ja-JP" sz="2400" i="1">
                              <a:solidFill>
                                <a:schemeClr val="tx1"/>
                              </a:solidFill>
                              <a:latin typeface="Cambria Math" panose="02040503050406030204" pitchFamily="18" charset="0"/>
                              <a:ea typeface="Cambria Math" panose="02040503050406030204" pitchFamily="18" charset="0"/>
                            </a:rPr>
                            <m:t>𝑇</m:t>
                          </m:r>
                        </m:e>
                        <m:sub>
                          <m:r>
                            <a:rPr lang="en-US" altLang="ja-JP" sz="2400" b="0" i="1" smtClean="0">
                              <a:solidFill>
                                <a:schemeClr val="tx1"/>
                              </a:solidFill>
                              <a:latin typeface="Cambria Math" panose="02040503050406030204" pitchFamily="18" charset="0"/>
                              <a:ea typeface="Cambria Math" panose="02040503050406030204" pitchFamily="18" charset="0"/>
                            </a:rPr>
                            <m:t>𝑘</m:t>
                          </m:r>
                        </m:sub>
                      </m:sSub>
                    </m:oMath>
                  </m:oMathPara>
                </a14:m>
                <a:endParaRPr lang="en-US" altLang="ja-JP" sz="2400" dirty="0" smtClean="0">
                  <a:solidFill>
                    <a:prstClr val="black"/>
                  </a:solidFill>
                </a:endParaRPr>
              </a:p>
              <a:p>
                <a:pPr marL="0" lvl="0" indent="0">
                  <a:lnSpc>
                    <a:spcPct val="100000"/>
                  </a:lnSpc>
                  <a:spcBef>
                    <a:spcPts val="0"/>
                  </a:spcBef>
                  <a:buNone/>
                </a:pPr>
                <a:endParaRPr lang="en-US" altLang="ja-JP" sz="2400" dirty="0">
                  <a:solidFill>
                    <a:prstClr val="black"/>
                  </a:solidFill>
                </a:endParaRPr>
              </a:p>
              <a:p>
                <a:pPr marL="0" lvl="0" indent="0">
                  <a:lnSpc>
                    <a:spcPct val="100000"/>
                  </a:lnSpc>
                  <a:spcBef>
                    <a:spcPts val="0"/>
                  </a:spcBef>
                  <a:buNone/>
                </a:pP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ja-JP" altLang="en-US" sz="2400" i="1">
                            <a:solidFill>
                              <a:schemeClr val="tx1"/>
                            </a:solidFill>
                            <a:latin typeface="Cambria Math" panose="02040503050406030204" pitchFamily="18" charset="0"/>
                          </a:rPr>
                          <m:t>𝜃</m:t>
                        </m:r>
                      </m:e>
                      <m:sub>
                        <m:r>
                          <a:rPr lang="en-US" altLang="ja-JP" sz="2400" b="0" i="1" smtClean="0">
                            <a:solidFill>
                              <a:schemeClr val="tx1"/>
                            </a:solidFill>
                            <a:latin typeface="Cambria Math" panose="02040503050406030204" pitchFamily="18" charset="0"/>
                          </a:rPr>
                          <m:t>𝑘</m:t>
                        </m:r>
                      </m:sub>
                    </m:sSub>
                    <m:r>
                      <a:rPr lang="ja-JP" altLang="en-US" sz="2400" i="1">
                        <a:solidFill>
                          <a:schemeClr val="tx1"/>
                        </a:solidFill>
                        <a:latin typeface="Cambria Math" panose="02040503050406030204" pitchFamily="18" charset="0"/>
                      </a:rPr>
                      <m:t>は</m:t>
                    </m:r>
                  </m:oMath>
                </a14:m>
                <a:r>
                  <a:rPr lang="ja-JP" altLang="en-US" sz="2400" dirty="0" smtClean="0">
                    <a:solidFill>
                      <a:prstClr val="black"/>
                    </a:solidFill>
                  </a:rPr>
                  <a:t>図に</a:t>
                </a:r>
                <a:r>
                  <a:rPr lang="ja-JP" altLang="en-US" sz="2400" dirty="0">
                    <a:solidFill>
                      <a:prstClr val="black"/>
                    </a:solidFill>
                  </a:rPr>
                  <a:t>示</a:t>
                </a:r>
                <a:r>
                  <a:rPr lang="ja-JP" altLang="en-US" sz="2400" dirty="0" smtClean="0">
                    <a:solidFill>
                      <a:prstClr val="black"/>
                    </a:solidFill>
                  </a:rPr>
                  <a:t>した角度とした</a:t>
                </a:r>
                <a:r>
                  <a:rPr lang="en-US" altLang="ja-JP" sz="2400" dirty="0" smtClean="0">
                    <a:solidFill>
                      <a:prstClr val="black"/>
                    </a:solidFill>
                  </a:rPr>
                  <a:t>.</a:t>
                </a:r>
                <a:endParaRPr lang="en-US" altLang="ja-JP" sz="2400" dirty="0">
                  <a:solidFill>
                    <a:prstClr val="black"/>
                  </a:solidFill>
                </a:endParaRPr>
              </a:p>
            </p:txBody>
          </p:sp>
        </mc:Choice>
        <mc:Fallback xmlns="">
          <p:sp>
            <p:nvSpPr>
              <p:cNvPr id="46" name="コンテンツ プレースホルダー 6"/>
              <p:cNvSpPr txBox="1">
                <a:spLocks noRot="1" noChangeAspect="1" noMove="1" noResize="1" noEditPoints="1" noAdjustHandles="1" noChangeArrowheads="1" noChangeShapeType="1" noTextEdit="1"/>
              </p:cNvSpPr>
              <p:nvPr/>
            </p:nvSpPr>
            <p:spPr>
              <a:xfrm>
                <a:off x="4913863" y="936023"/>
                <a:ext cx="4036905" cy="5222797"/>
              </a:xfrm>
              <a:prstGeom prst="roundRect">
                <a:avLst/>
              </a:prstGeom>
              <a:blipFill rotWithShape="0">
                <a:blip r:embed="rId3"/>
                <a:stretch>
                  <a:fillRect/>
                </a:stretch>
              </a:blipFill>
              <a:ln w="38100" cap="flat" cmpd="sng" algn="ctr">
                <a:solidFill>
                  <a:srgbClr val="002060"/>
                </a:solidFill>
                <a:prstDash val="solid"/>
                <a:miter lim="800000"/>
              </a:ln>
            </p:spPr>
            <p:txBody>
              <a:bodyPr/>
              <a:lstStyle/>
              <a:p>
                <a:r>
                  <a:rPr lang="ja-JP" altLang="en-US">
                    <a:noFill/>
                  </a:rPr>
                  <a:t> </a:t>
                </a:r>
              </a:p>
            </p:txBody>
          </p:sp>
        </mc:Fallback>
      </mc:AlternateContent>
      <p:grpSp>
        <p:nvGrpSpPr>
          <p:cNvPr id="6" name="グループ化 5"/>
          <p:cNvGrpSpPr/>
          <p:nvPr/>
        </p:nvGrpSpPr>
        <p:grpSpPr>
          <a:xfrm>
            <a:off x="-253533" y="20153"/>
            <a:ext cx="4825533" cy="5770488"/>
            <a:chOff x="-253533" y="20153"/>
            <a:chExt cx="4825533" cy="5770488"/>
          </a:xfrm>
        </p:grpSpPr>
        <p:grpSp>
          <p:nvGrpSpPr>
            <p:cNvPr id="36" name="グループ化 35"/>
            <p:cNvGrpSpPr/>
            <p:nvPr/>
          </p:nvGrpSpPr>
          <p:grpSpPr>
            <a:xfrm>
              <a:off x="-253533" y="20153"/>
              <a:ext cx="4825533" cy="5770488"/>
              <a:chOff x="1727237" y="-869710"/>
              <a:chExt cx="4825533" cy="5770488"/>
            </a:xfrm>
          </p:grpSpPr>
          <p:cxnSp>
            <p:nvCxnSpPr>
              <p:cNvPr id="21" name="直線矢印コネクタ 20"/>
              <p:cNvCxnSpPr/>
              <p:nvPr/>
            </p:nvCxnSpPr>
            <p:spPr bwMode="auto">
              <a:xfrm flipV="1">
                <a:off x="4862012" y="2229415"/>
                <a:ext cx="665248" cy="781507"/>
              </a:xfrm>
              <a:prstGeom prst="straightConnector1">
                <a:avLst/>
              </a:prstGeom>
              <a:solidFill>
                <a:schemeClr val="bg1"/>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p:cNvCxnSpPr/>
              <p:nvPr/>
            </p:nvCxnSpPr>
            <p:spPr bwMode="auto">
              <a:xfrm flipV="1">
                <a:off x="3938252" y="3022978"/>
                <a:ext cx="893055" cy="327655"/>
              </a:xfrm>
              <a:prstGeom prst="straightConnector1">
                <a:avLst/>
              </a:prstGeom>
              <a:solidFill>
                <a:schemeClr val="bg1"/>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bwMode="auto">
              <a:xfrm flipV="1">
                <a:off x="2043189" y="4291378"/>
                <a:ext cx="4382853" cy="0"/>
              </a:xfrm>
              <a:prstGeom prst="straightConnector1">
                <a:avLst/>
              </a:prstGeom>
              <a:solidFill>
                <a:schemeClr val="bg1"/>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bwMode="auto">
              <a:xfrm flipV="1">
                <a:off x="2661313" y="1011166"/>
                <a:ext cx="0" cy="3889612"/>
              </a:xfrm>
              <a:prstGeom prst="straightConnector1">
                <a:avLst/>
              </a:prstGeom>
              <a:solidFill>
                <a:schemeClr val="bg1"/>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rot="5607677">
                <a:off x="1623613" y="-766086"/>
                <a:ext cx="4238543" cy="4031295"/>
              </a:xfrm>
              <a:prstGeom prst="arc">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フローチャート: 結合子 17"/>
              <p:cNvSpPr/>
              <p:nvPr/>
            </p:nvSpPr>
            <p:spPr>
              <a:xfrm>
                <a:off x="4769892" y="2965147"/>
                <a:ext cx="122830" cy="115663"/>
              </a:xfrm>
              <a:prstGeom prst="flowChartConnector">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結合子 18"/>
              <p:cNvSpPr/>
              <p:nvPr/>
            </p:nvSpPr>
            <p:spPr>
              <a:xfrm>
                <a:off x="3913231" y="3292692"/>
                <a:ext cx="122830" cy="115663"/>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結合子 19"/>
              <p:cNvSpPr/>
              <p:nvPr/>
            </p:nvSpPr>
            <p:spPr>
              <a:xfrm>
                <a:off x="5460161" y="2125810"/>
                <a:ext cx="122830" cy="115663"/>
              </a:xfrm>
              <a:prstGeom prst="flowChartConnector">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3475054" y="3374503"/>
                    <a:ext cx="880497"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1" i="1" smtClean="0">
                                  <a:latin typeface="Cambria Math" panose="02040503050406030204" pitchFamily="18" charset="0"/>
                                </a:rPr>
                                <m:t>𝒙</m:t>
                              </m:r>
                            </m:e>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475054" y="3374503"/>
                    <a:ext cx="880497" cy="461665"/>
                  </a:xfrm>
                  <a:prstGeom prst="rect">
                    <a:avLst/>
                  </a:prstGeom>
                  <a:blipFill rotWithShape="0">
                    <a:blip r:embed="rId4"/>
                    <a:stretch>
                      <a:fillRect b="-266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898328" y="2955972"/>
                    <a:ext cx="58714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b="0" i="1" smtClean="0">
                                  <a:latin typeface="Cambria Math" panose="02040503050406030204" pitchFamily="18" charset="0"/>
                                </a:rPr>
                                <m:t>𝑘</m:t>
                              </m:r>
                            </m:sub>
                          </m:sSub>
                        </m:oMath>
                      </m:oMathPara>
                    </a14:m>
                    <a:endParaRPr kumimoji="1" lang="ja-JP" altLang="en-US" sz="24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898328" y="2955972"/>
                    <a:ext cx="587148" cy="461665"/>
                  </a:xfrm>
                  <a:prstGeom prst="rect">
                    <a:avLst/>
                  </a:prstGeom>
                  <a:blipFill rotWithShape="0">
                    <a:blip r:embed="rId5"/>
                    <a:stretch>
                      <a:fillRect b="-1316"/>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582991" y="2010640"/>
                    <a:ext cx="880497"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1" i="1" smtClean="0">
                                  <a:latin typeface="Cambria Math" panose="02040503050406030204" pitchFamily="18" charset="0"/>
                                </a:rPr>
                                <m:t>𝒙</m:t>
                              </m:r>
                            </m:e>
                            <m:sub>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582991" y="2010640"/>
                    <a:ext cx="880497" cy="461665"/>
                  </a:xfrm>
                  <a:prstGeom prst="rect">
                    <a:avLst/>
                  </a:prstGeom>
                  <a:blipFill rotWithShape="0">
                    <a:blip r:embed="rId6"/>
                    <a:stretch>
                      <a:fillRect b="-1316"/>
                    </a:stretch>
                  </a:blipFill>
                  <a:ln>
                    <a:noFill/>
                  </a:ln>
                </p:spPr>
                <p:txBody>
                  <a:bodyPr/>
                  <a:lstStyle/>
                  <a:p>
                    <a:r>
                      <a:rPr lang="ja-JP" altLang="en-US">
                        <a:noFill/>
                      </a:rPr>
                      <a:t> </a:t>
                    </a:r>
                  </a:p>
                </p:txBody>
              </p:sp>
            </mc:Fallback>
          </mc:AlternateContent>
          <p:cxnSp>
            <p:nvCxnSpPr>
              <p:cNvPr id="27" name="直線コネクタ 26"/>
              <p:cNvCxnSpPr/>
              <p:nvPr/>
            </p:nvCxnSpPr>
            <p:spPr>
              <a:xfrm>
                <a:off x="4831307" y="2183641"/>
                <a:ext cx="375842" cy="419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3887859" y="2702381"/>
                <a:ext cx="378812" cy="5204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p:cNvSpPr txBox="1"/>
                  <p:nvPr/>
                </p:nvSpPr>
                <p:spPr>
                  <a:xfrm>
                    <a:off x="4226183" y="1710041"/>
                    <a:ext cx="76989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sSub>
                            <m:sSubPr>
                              <m:ctrlPr>
                                <a:rPr kumimoji="1" lang="en-US" altLang="ja-JP" sz="2400" i="1" smtClean="0">
                                  <a:latin typeface="Cambria Math" panose="02040503050406030204" pitchFamily="18" charset="0"/>
                                  <a:ea typeface="Cambria Math" panose="02040503050406030204" pitchFamily="18" charset="0"/>
                                </a:rPr>
                              </m:ctrlPr>
                            </m:sSubPr>
                            <m:e>
                              <m:r>
                                <a:rPr kumimoji="1" lang="en-US" altLang="ja-JP" sz="2400" b="1" i="1" smtClean="0">
                                  <a:latin typeface="Cambria Math" panose="02040503050406030204" pitchFamily="18" charset="0"/>
                                  <a:ea typeface="Cambria Math" panose="02040503050406030204" pitchFamily="18" charset="0"/>
                                </a:rPr>
                                <m:t>𝒙</m:t>
                              </m:r>
                            </m:e>
                            <m:sub>
                              <m:r>
                                <a:rPr kumimoji="1" lang="en-US" altLang="ja-JP" sz="2400" b="0" i="1" smtClean="0">
                                  <a:latin typeface="Cambria Math" panose="02040503050406030204" pitchFamily="18" charset="0"/>
                                  <a:ea typeface="Cambria Math" panose="02040503050406030204" pitchFamily="18" charset="0"/>
                                </a:rPr>
                                <m:t>𝑘</m:t>
                              </m:r>
                            </m:sub>
                          </m:sSub>
                        </m:oMath>
                      </m:oMathPara>
                    </a14:m>
                    <a:endParaRPr kumimoji="1" lang="ja-JP" altLang="en-US" sz="2400"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226183" y="1710041"/>
                    <a:ext cx="769890" cy="461665"/>
                  </a:xfrm>
                  <a:prstGeom prst="rect">
                    <a:avLst/>
                  </a:prstGeom>
                  <a:blipFill rotWithShape="0">
                    <a:blip r:embed="rId7"/>
                    <a:stretch>
                      <a:fillRect b="-263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3191297" y="2195894"/>
                    <a:ext cx="106324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sSub>
                            <m:sSubPr>
                              <m:ctrlPr>
                                <a:rPr kumimoji="1" lang="en-US" altLang="ja-JP" sz="2400" i="1" smtClean="0">
                                  <a:latin typeface="Cambria Math" panose="02040503050406030204" pitchFamily="18" charset="0"/>
                                  <a:ea typeface="Cambria Math" panose="02040503050406030204" pitchFamily="18" charset="0"/>
                                </a:rPr>
                              </m:ctrlPr>
                            </m:sSubPr>
                            <m:e>
                              <m:r>
                                <a:rPr kumimoji="1" lang="en-US" altLang="ja-JP" sz="2400" b="1" i="1" smtClean="0">
                                  <a:latin typeface="Cambria Math" panose="02040503050406030204" pitchFamily="18" charset="0"/>
                                  <a:ea typeface="Cambria Math" panose="02040503050406030204" pitchFamily="18" charset="0"/>
                                </a:rPr>
                                <m:t>𝒙</m:t>
                              </m:r>
                            </m:e>
                            <m:sub>
                              <m:r>
                                <a:rPr kumimoji="1" lang="en-US" altLang="ja-JP" sz="2400" b="0" i="1" smtClean="0">
                                  <a:latin typeface="Cambria Math" panose="02040503050406030204" pitchFamily="18" charset="0"/>
                                  <a:ea typeface="Cambria Math" panose="02040503050406030204" pitchFamily="18" charset="0"/>
                                </a:rPr>
                                <m:t>𝑘</m:t>
                              </m:r>
                              <m:r>
                                <a:rPr kumimoji="1" lang="en-US" altLang="ja-JP" sz="2400" b="0" i="1" smtClean="0">
                                  <a:latin typeface="Cambria Math" panose="02040503050406030204" pitchFamily="18" charset="0"/>
                                  <a:ea typeface="Cambria Math" panose="02040503050406030204" pitchFamily="18" charset="0"/>
                                </a:rPr>
                                <m:t>−1</m:t>
                              </m:r>
                            </m:sub>
                          </m:sSub>
                        </m:oMath>
                      </m:oMathPara>
                    </a14:m>
                    <a:endParaRPr kumimoji="1" lang="ja-JP" altLang="en-US" sz="2400"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191297" y="2195894"/>
                    <a:ext cx="1063240" cy="461665"/>
                  </a:xfrm>
                  <a:prstGeom prst="rect">
                    <a:avLst/>
                  </a:prstGeom>
                  <a:blipFill rotWithShape="0">
                    <a:blip r:embed="rId8"/>
                    <a:stretch>
                      <a:fillRect b="-2632"/>
                    </a:stretch>
                  </a:blipFill>
                  <a:ln>
                    <a:noFill/>
                  </a:ln>
                </p:spPr>
                <p:txBody>
                  <a:bodyPr/>
                  <a:lstStyle/>
                  <a:p>
                    <a:r>
                      <a:rPr lang="ja-JP" altLang="en-US">
                        <a:noFill/>
                      </a:rPr>
                      <a:t> </a:t>
                    </a:r>
                  </a:p>
                </p:txBody>
              </p:sp>
            </mc:Fallback>
          </mc:AlternateContent>
          <p:sp>
            <p:nvSpPr>
              <p:cNvPr id="33" name="テキスト ボックス 32"/>
              <p:cNvSpPr txBox="1"/>
              <p:nvPr/>
            </p:nvSpPr>
            <p:spPr>
              <a:xfrm>
                <a:off x="2321155" y="4291378"/>
                <a:ext cx="340158" cy="461665"/>
              </a:xfrm>
              <a:prstGeom prst="rect">
                <a:avLst/>
              </a:prstGeom>
              <a:noFill/>
              <a:ln>
                <a:noFill/>
              </a:ln>
            </p:spPr>
            <p:txBody>
              <a:bodyPr wrap="none" rtlCol="0">
                <a:spAutoFit/>
              </a:bodyPr>
              <a:lstStyle/>
              <a:p>
                <a:r>
                  <a:rPr lang="en-US" altLang="ja-JP" sz="2400" dirty="0"/>
                  <a:t>0</a:t>
                </a:r>
                <a:endParaRPr kumimoji="1" lang="ja-JP" altLang="en-US" sz="2400" dirty="0"/>
              </a:p>
            </p:txBody>
          </p:sp>
          <mc:AlternateContent xmlns:mc="http://schemas.openxmlformats.org/markup-compatibility/2006" xmlns:a14="http://schemas.microsoft.com/office/drawing/2010/main">
            <mc:Choice Requires="a14">
              <p:sp>
                <p:nvSpPr>
                  <p:cNvPr id="34" name="テキスト ボックス 33"/>
                  <p:cNvSpPr txBox="1"/>
                  <p:nvPr/>
                </p:nvSpPr>
                <p:spPr>
                  <a:xfrm>
                    <a:off x="6126371" y="4334947"/>
                    <a:ext cx="426399"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126371" y="4334947"/>
                    <a:ext cx="426399" cy="461665"/>
                  </a:xfrm>
                  <a:prstGeom prst="rect">
                    <a:avLst/>
                  </a:prstGeom>
                  <a:blipFill rotWithShape="0">
                    <a:blip r:embed="rId9"/>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2150088" y="787896"/>
                    <a:ext cx="430374"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2150088" y="787896"/>
                    <a:ext cx="430374" cy="461665"/>
                  </a:xfrm>
                  <a:prstGeom prst="rect">
                    <a:avLst/>
                  </a:prstGeom>
                  <a:blipFill rotWithShape="0">
                    <a:blip r:embed="rId10"/>
                    <a:stretch>
                      <a:fillRect b="-10526"/>
                    </a:stretch>
                  </a:blipFill>
                  <a:ln>
                    <a:noFill/>
                  </a:ln>
                </p:spPr>
                <p:txBody>
                  <a:bodyPr/>
                  <a:lstStyle/>
                  <a:p>
                    <a:r>
                      <a:rPr lang="ja-JP" altLang="en-US">
                        <a:noFill/>
                      </a:rPr>
                      <a:t> </a:t>
                    </a:r>
                  </a:p>
                </p:txBody>
              </p:sp>
            </mc:Fallback>
          </mc:AlternateContent>
        </p:grpSp>
        <p:cxnSp>
          <p:nvCxnSpPr>
            <p:cNvPr id="3" name="直線コネクタ 2"/>
            <p:cNvCxnSpPr/>
            <p:nvPr/>
          </p:nvCxnSpPr>
          <p:spPr>
            <a:xfrm>
              <a:off x="2550453" y="3900785"/>
              <a:ext cx="12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円弧 25"/>
            <p:cNvSpPr/>
            <p:nvPr/>
          </p:nvSpPr>
          <p:spPr>
            <a:xfrm rot="1459278">
              <a:off x="2847736" y="3690411"/>
              <a:ext cx="302940" cy="34576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p:cNvSpPr txBox="1"/>
                <p:nvPr/>
              </p:nvSpPr>
              <p:spPr>
                <a:xfrm>
                  <a:off x="3071029" y="3484894"/>
                  <a:ext cx="571503"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ja-JP" altLang="en-US" sz="2400" i="1" smtClean="0">
                                <a:latin typeface="Cambria Math" panose="02040503050406030204" pitchFamily="18" charset="0"/>
                              </a:rPr>
                              <m:t>𝜃</m:t>
                            </m:r>
                          </m:e>
                          <m:sub>
                            <m:r>
                              <a:rPr lang="en-US" altLang="ja-JP" sz="2400" b="0" i="1" smtClean="0">
                                <a:latin typeface="Cambria Math" panose="02040503050406030204" pitchFamily="18" charset="0"/>
                              </a:rPr>
                              <m:t>𝑘</m:t>
                            </m:r>
                          </m:sub>
                        </m:sSub>
                      </m:oMath>
                    </m:oMathPara>
                  </a14:m>
                  <a:endParaRPr kumimoji="1" lang="ja-JP" altLang="en-US" sz="24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071029" y="3484894"/>
                  <a:ext cx="571503" cy="461665"/>
                </a:xfrm>
                <a:prstGeom prst="rect">
                  <a:avLst/>
                </a:prstGeom>
                <a:blipFill rotWithShape="0">
                  <a:blip r:embed="rId11"/>
                  <a:stretch>
                    <a:fillRect b="-2667"/>
                  </a:stretch>
                </a:blipFill>
                <a:ln>
                  <a:noFill/>
                </a:ln>
              </p:spPr>
              <p:txBody>
                <a:bodyPr/>
                <a:lstStyle/>
                <a:p>
                  <a:r>
                    <a:rPr lang="ja-JP" altLang="en-US">
                      <a:noFill/>
                    </a:rPr>
                    <a:t> </a:t>
                  </a:r>
                </a:p>
              </p:txBody>
            </p:sp>
          </mc:Fallback>
        </mc:AlternateContent>
      </p:grpSp>
    </p:spTree>
    <p:extLst>
      <p:ext uri="{BB962C8B-B14F-4D97-AF65-F5344CB8AC3E}">
        <p14:creationId xmlns:p14="http://schemas.microsoft.com/office/powerpoint/2010/main" val="442130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r>
              <a:rPr kumimoji="1" lang="en-US" altLang="ja-JP" sz="3200" dirty="0" smtClean="0">
                <a:latin typeface="+mj-ea"/>
              </a:rPr>
              <a:t>(</a:t>
            </a:r>
            <a:r>
              <a:rPr kumimoji="1" lang="ja-JP" altLang="en-US" sz="3200" dirty="0" smtClean="0">
                <a:latin typeface="+mj-ea"/>
              </a:rPr>
              <a:t>自己位置の再構成</a:t>
            </a:r>
            <a:r>
              <a:rPr kumimoji="1" lang="en-US" altLang="ja-JP" sz="3200" dirty="0" smtClean="0">
                <a:latin typeface="+mj-ea"/>
              </a:rPr>
              <a:t>)</a:t>
            </a:r>
            <a:endParaRPr kumimoji="1" lang="ja-JP" altLang="en-US" sz="3200" dirty="0">
              <a:latin typeface="+mj-ea"/>
            </a:endParaRPr>
          </a:p>
        </p:txBody>
      </p:sp>
      <p:grpSp>
        <p:nvGrpSpPr>
          <p:cNvPr id="6" name="グループ化 5"/>
          <p:cNvGrpSpPr/>
          <p:nvPr/>
        </p:nvGrpSpPr>
        <p:grpSpPr>
          <a:xfrm>
            <a:off x="5333721" y="1123349"/>
            <a:ext cx="2416982" cy="1582186"/>
            <a:chOff x="4358894" y="3808281"/>
            <a:chExt cx="2416982" cy="1582186"/>
          </a:xfrm>
        </p:grpSpPr>
        <p:sp>
          <p:nvSpPr>
            <p:cNvPr id="7" name="フローチャート: 結合子 6"/>
            <p:cNvSpPr/>
            <p:nvPr/>
          </p:nvSpPr>
          <p:spPr>
            <a:xfrm>
              <a:off x="4694034" y="4969745"/>
              <a:ext cx="122830" cy="115663"/>
            </a:xfrm>
            <a:prstGeom prst="flowChartConnector">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bwMode="auto">
            <a:xfrm flipV="1">
              <a:off x="4755449" y="4244454"/>
              <a:ext cx="1017554" cy="783123"/>
            </a:xfrm>
            <a:prstGeom prst="straightConnector1">
              <a:avLst/>
            </a:prstGeom>
            <a:solidFill>
              <a:schemeClr val="bg1"/>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4745232" y="4928802"/>
                  <a:ext cx="58714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1" i="1" smtClean="0">
                                <a:latin typeface="Cambria Math" panose="02040503050406030204" pitchFamily="18" charset="0"/>
                              </a:rPr>
                              <m:t>𝒙</m:t>
                            </m:r>
                          </m:e>
                          <m:sub>
                            <m:r>
                              <a:rPr kumimoji="1" lang="en-US" altLang="ja-JP" sz="2400" b="0" i="1" smtClean="0">
                                <a:latin typeface="Cambria Math" panose="02040503050406030204" pitchFamily="18" charset="0"/>
                              </a:rPr>
                              <m:t>𝑘</m:t>
                            </m:r>
                          </m:sub>
                        </m:sSub>
                      </m:oMath>
                    </m:oMathPara>
                  </a14:m>
                  <a:endParaRPr kumimoji="1" lang="ja-JP" altLang="en-US" sz="2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745232" y="4928802"/>
                  <a:ext cx="587148" cy="461665"/>
                </a:xfrm>
                <a:prstGeom prst="rect">
                  <a:avLst/>
                </a:prstGeom>
                <a:blipFill rotWithShape="0">
                  <a:blip r:embed="rId3"/>
                  <a:stretch>
                    <a:fillRect b="-263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4358894" y="4467137"/>
                  <a:ext cx="59356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1" i="1" smtClean="0">
                                <a:latin typeface="Cambria Math" panose="02040503050406030204" pitchFamily="18" charset="0"/>
                              </a:rPr>
                              <m:t>𝒗</m:t>
                            </m:r>
                          </m:e>
                          <m:sub>
                            <m:r>
                              <a:rPr kumimoji="1" lang="en-US" altLang="ja-JP" sz="2400" b="0" i="1" smtClean="0">
                                <a:latin typeface="Cambria Math" panose="02040503050406030204" pitchFamily="18" charset="0"/>
                              </a:rPr>
                              <m:t>𝑘</m:t>
                            </m:r>
                          </m:sub>
                        </m:sSub>
                      </m:oMath>
                    </m:oMathPara>
                  </a14:m>
                  <a:endParaRPr kumimoji="1" lang="ja-JP" altLang="en-US" sz="2400"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4358894" y="4467137"/>
                  <a:ext cx="593560" cy="461665"/>
                </a:xfrm>
                <a:prstGeom prst="rect">
                  <a:avLst/>
                </a:prstGeom>
                <a:blipFill rotWithShape="0">
                  <a:blip r:embed="rId4"/>
                  <a:stretch>
                    <a:fillRect b="-2632"/>
                  </a:stretch>
                </a:blipFill>
                <a:ln>
                  <a:noFill/>
                </a:ln>
              </p:spPr>
              <p:txBody>
                <a:bodyPr/>
                <a:lstStyle/>
                <a:p>
                  <a:r>
                    <a:rPr lang="ja-JP" altLang="en-US">
                      <a:noFill/>
                    </a:rPr>
                    <a:t> </a:t>
                  </a:r>
                </a:p>
              </p:txBody>
            </p:sp>
          </mc:Fallback>
        </mc:AlternateContent>
        <p:sp>
          <p:nvSpPr>
            <p:cNvPr id="11" name="円/楕円 10"/>
            <p:cNvSpPr/>
            <p:nvPr/>
          </p:nvSpPr>
          <p:spPr>
            <a:xfrm rot="3042837">
              <a:off x="5394058" y="3708234"/>
              <a:ext cx="778321" cy="97841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bwMode="auto">
            <a:xfrm flipV="1">
              <a:off x="5734287" y="4244454"/>
              <a:ext cx="281869" cy="0"/>
            </a:xfrm>
            <a:prstGeom prst="straightConnector1">
              <a:avLst/>
            </a:prstGeom>
            <a:solidFill>
              <a:schemeClr val="bg1"/>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5875221" y="4244454"/>
              <a:ext cx="264332" cy="563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正方形/長方形 13"/>
                <p:cNvSpPr/>
                <p:nvPr/>
              </p:nvSpPr>
              <p:spPr>
                <a:xfrm>
                  <a:off x="6059398" y="4660792"/>
                  <a:ext cx="716478" cy="593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ja-JP" altLang="en-US" sz="2400" b="1" i="1">
                                <a:latin typeface="Cambria Math" panose="02040503050406030204" pitchFamily="18" charset="0"/>
                              </a:rPr>
                              <m:t>𝜺</m:t>
                            </m:r>
                          </m:e>
                          <m:sub>
                            <m:sSub>
                              <m:sSubPr>
                                <m:ctrlPr>
                                  <a:rPr lang="en-US" altLang="ja-JP" sz="2400" b="1" i="1" smtClean="0">
                                    <a:latin typeface="Cambria Math" panose="02040503050406030204" pitchFamily="18" charset="0"/>
                                  </a:rPr>
                                </m:ctrlPr>
                              </m:sSubPr>
                              <m:e>
                                <m:r>
                                  <a:rPr lang="en-US" altLang="ja-JP" sz="2400" b="1" i="1" smtClean="0">
                                    <a:latin typeface="Cambria Math" panose="02040503050406030204" pitchFamily="18" charset="0"/>
                                  </a:rPr>
                                  <m:t>𝒔</m:t>
                                </m:r>
                              </m:e>
                              <m:sub>
                                <m:r>
                                  <a:rPr lang="en-US" altLang="ja-JP" sz="2400" b="1" i="1" smtClean="0">
                                    <a:latin typeface="Cambria Math" panose="02040503050406030204" pitchFamily="18" charset="0"/>
                                  </a:rPr>
                                  <m:t>𝒌</m:t>
                                </m:r>
                              </m:sub>
                            </m:sSub>
                          </m:sub>
                          <m:sup>
                            <m:d>
                              <m:dPr>
                                <m:ctrlPr>
                                  <a:rPr lang="en-US" altLang="ja-JP" sz="2400" i="1">
                                    <a:latin typeface="Cambria Math" panose="02040503050406030204" pitchFamily="18" charset="0"/>
                                  </a:rPr>
                                </m:ctrlPr>
                              </m:dPr>
                              <m:e>
                                <m:r>
                                  <a:rPr lang="en-US" altLang="ja-JP" sz="2400" i="1">
                                    <a:latin typeface="Cambria Math" panose="02040503050406030204" pitchFamily="18" charset="0"/>
                                  </a:rPr>
                                  <m:t>𝑖</m:t>
                                </m:r>
                              </m:e>
                            </m:d>
                          </m:sup>
                        </m:sSubSup>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6059398" y="4660792"/>
                  <a:ext cx="716478" cy="593752"/>
                </a:xfrm>
                <a:prstGeom prst="rect">
                  <a:avLst/>
                </a:prstGeom>
                <a:blipFill rotWithShape="0">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8" name="コンテンツ プレースホルダー 6"/>
              <p:cNvSpPr txBox="1">
                <a:spLocks/>
              </p:cNvSpPr>
              <p:nvPr/>
            </p:nvSpPr>
            <p:spPr>
              <a:xfrm>
                <a:off x="3870984" y="2836281"/>
                <a:ext cx="5036388" cy="3526672"/>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lnSpc>
                    <a:spcPct val="100000"/>
                  </a:lnSpc>
                  <a:spcBef>
                    <a:spcPts val="0"/>
                  </a:spcBef>
                  <a:buNone/>
                </a:pPr>
                <a:r>
                  <a:rPr lang="ja-JP" altLang="en-US" sz="2400" dirty="0" smtClean="0">
                    <a:solidFill>
                      <a:prstClr val="black"/>
                    </a:solidFill>
                  </a:rPr>
                  <a:t>第</a:t>
                </a:r>
                <a14:m>
                  <m:oMath xmlns:m="http://schemas.openxmlformats.org/officeDocument/2006/math">
                    <m:r>
                      <a:rPr lang="en-US" altLang="ja-JP" sz="2400" i="1">
                        <a:solidFill>
                          <a:prstClr val="black"/>
                        </a:solidFill>
                        <a:latin typeface="Cambria Math" panose="02040503050406030204" pitchFamily="18" charset="0"/>
                      </a:rPr>
                      <m:t>𝑖</m:t>
                    </m:r>
                  </m:oMath>
                </a14:m>
                <a:r>
                  <a:rPr lang="ja-JP" altLang="en-US" sz="2400" dirty="0">
                    <a:solidFill>
                      <a:prstClr val="black"/>
                    </a:solidFill>
                  </a:rPr>
                  <a:t>パーティクルの位置</a:t>
                </a:r>
                <a:r>
                  <a:rPr lang="ja-JP" altLang="en-US" sz="2400" dirty="0" smtClean="0">
                    <a:solidFill>
                      <a:prstClr val="black"/>
                    </a:solidFill>
                  </a:rPr>
                  <a:t>を</a:t>
                </a:r>
                <a:endParaRPr lang="en-US" altLang="ja-JP" sz="2400" dirty="0" smtClean="0">
                  <a:solidFill>
                    <a:prstClr val="black"/>
                  </a:solidFill>
                </a:endParaRP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altLang="ja-JP" sz="2400" i="1" smtClean="0">
                              <a:solidFill>
                                <a:schemeClr val="tx1"/>
                              </a:solidFill>
                              <a:latin typeface="Cambria Math" panose="02040503050406030204" pitchFamily="18" charset="0"/>
                            </a:rPr>
                          </m:ctrlPr>
                        </m:sSubSupPr>
                        <m:e>
                          <m:acc>
                            <m:accPr>
                              <m:chr m:val="̂"/>
                              <m:ctrlPr>
                                <a:rPr lang="en-US" altLang="ja-JP" sz="2400" i="1">
                                  <a:solidFill>
                                    <a:schemeClr val="tx1"/>
                                  </a:solidFill>
                                  <a:latin typeface="Cambria Math" panose="02040503050406030204" pitchFamily="18" charset="0"/>
                                </a:rPr>
                              </m:ctrlPr>
                            </m:accPr>
                            <m:e>
                              <m:r>
                                <a:rPr lang="en-US" altLang="ja-JP" sz="2400" b="1" i="1">
                                  <a:solidFill>
                                    <a:schemeClr val="tx1"/>
                                  </a:solidFill>
                                  <a:latin typeface="Cambria Math" panose="02040503050406030204" pitchFamily="18" charset="0"/>
                                </a:rPr>
                                <m:t>𝒙</m:t>
                              </m:r>
                            </m:e>
                          </m:acc>
                        </m:e>
                        <m:sub>
                          <m:r>
                            <a:rPr lang="en-US" altLang="ja-JP" sz="2400" b="0" i="1" smtClean="0">
                              <a:solidFill>
                                <a:schemeClr val="tx1"/>
                              </a:solidFill>
                              <a:latin typeface="Cambria Math" panose="02040503050406030204" pitchFamily="18" charset="0"/>
                            </a:rPr>
                            <m:t>𝑘</m:t>
                          </m:r>
                          <m:r>
                            <a:rPr lang="en-US" altLang="ja-JP" sz="2400" i="1">
                              <a:solidFill>
                                <a:schemeClr val="tx1"/>
                              </a:solidFill>
                              <a:latin typeface="Cambria Math" panose="02040503050406030204" pitchFamily="18" charset="0"/>
                            </a:rPr>
                            <m:t>+1</m:t>
                          </m:r>
                        </m:sub>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r>
                            <a:rPr lang="en-US" altLang="ja-JP" sz="2400" i="1">
                              <a:solidFill>
                                <a:schemeClr val="tx1"/>
                              </a:solidFill>
                              <a:latin typeface="Cambria Math" panose="02040503050406030204" pitchFamily="18" charset="0"/>
                            </a:rPr>
                            <m:t>)</m:t>
                          </m:r>
                        </m:sup>
                      </m:sSubSup>
                      <m:r>
                        <a:rPr lang="en-US" altLang="ja-JP" sz="2400" i="1">
                          <a:solidFill>
                            <a:schemeClr val="tx1"/>
                          </a:solidFill>
                          <a:latin typeface="Cambria Math" panose="02040503050406030204" pitchFamily="18" charset="0"/>
                        </a:rPr>
                        <m:t>=</m:t>
                      </m:r>
                      <m:sSubSup>
                        <m:sSubSupPr>
                          <m:ctrlPr>
                            <a:rPr lang="en-US" altLang="ja-JP" sz="2400" i="1">
                              <a:solidFill>
                                <a:schemeClr val="tx1"/>
                              </a:solidFill>
                              <a:latin typeface="Cambria Math" panose="02040503050406030204" pitchFamily="18" charset="0"/>
                            </a:rPr>
                          </m:ctrlPr>
                        </m:sSubSupPr>
                        <m:e>
                          <m:acc>
                            <m:accPr>
                              <m:chr m:val="̂"/>
                              <m:ctrlPr>
                                <a:rPr lang="en-US" altLang="ja-JP" sz="2400" i="1">
                                  <a:solidFill>
                                    <a:schemeClr val="tx1"/>
                                  </a:solidFill>
                                  <a:latin typeface="Cambria Math" panose="02040503050406030204" pitchFamily="18" charset="0"/>
                                </a:rPr>
                              </m:ctrlPr>
                            </m:accPr>
                            <m:e>
                              <m:r>
                                <a:rPr lang="en-US" altLang="ja-JP" sz="2400" b="1" i="1">
                                  <a:solidFill>
                                    <a:schemeClr val="tx1"/>
                                  </a:solidFill>
                                  <a:latin typeface="Cambria Math" panose="02040503050406030204" pitchFamily="18" charset="0"/>
                                </a:rPr>
                                <m:t>𝒙</m:t>
                              </m:r>
                            </m:e>
                          </m:acc>
                        </m:e>
                        <m:sub>
                          <m:r>
                            <a:rPr lang="en-US" altLang="ja-JP" sz="2400" b="0" i="1" smtClean="0">
                              <a:solidFill>
                                <a:schemeClr val="tx1"/>
                              </a:solidFill>
                              <a:latin typeface="Cambria Math" panose="02040503050406030204" pitchFamily="18" charset="0"/>
                            </a:rPr>
                            <m:t>𝑘</m:t>
                          </m:r>
                        </m:sub>
                        <m:sup>
                          <m:r>
                            <a:rPr lang="en-US" altLang="ja-JP" sz="2400" i="1">
                              <a:solidFill>
                                <a:schemeClr val="tx1"/>
                              </a:solidFill>
                              <a:latin typeface="Cambria Math" panose="02040503050406030204" pitchFamily="18" charset="0"/>
                            </a:rPr>
                            <m:t>(</m:t>
                          </m:r>
                          <m:r>
                            <a:rPr lang="en-US" altLang="ja-JP" sz="2400" i="1">
                              <a:solidFill>
                                <a:schemeClr val="tx1"/>
                              </a:solidFill>
                              <a:latin typeface="Cambria Math" panose="02040503050406030204" pitchFamily="18" charset="0"/>
                            </a:rPr>
                            <m:t>𝑖</m:t>
                          </m:r>
                          <m:r>
                            <a:rPr lang="en-US" altLang="ja-JP" sz="2400" i="1">
                              <a:solidFill>
                                <a:schemeClr val="tx1"/>
                              </a:solidFill>
                              <a:latin typeface="Cambria Math" panose="02040503050406030204" pitchFamily="18" charset="0"/>
                            </a:rPr>
                            <m:t>)</m:t>
                          </m:r>
                        </m:sup>
                      </m:sSubSup>
                      <m:r>
                        <a:rPr lang="en-US" altLang="ja-JP" sz="2400" i="1">
                          <a:solidFill>
                            <a:schemeClr val="tx1"/>
                          </a:solidFill>
                          <a:latin typeface="Cambria Math" panose="02040503050406030204" pitchFamily="18" charset="0"/>
                        </a:rPr>
                        <m:t>+</m:t>
                      </m:r>
                      <m:r>
                        <a:rPr lang="en-US" altLang="ja-JP" sz="2400" i="1" smtClean="0">
                          <a:solidFill>
                            <a:schemeClr val="tx1"/>
                          </a:solidFill>
                          <a:latin typeface="Cambria Math" panose="02040503050406030204" pitchFamily="18" charset="0"/>
                          <a:ea typeface="Cambria Math" panose="02040503050406030204" pitchFamily="18" charset="0"/>
                        </a:rPr>
                        <m:t>∆</m:t>
                      </m:r>
                      <m:sSub>
                        <m:sSubPr>
                          <m:ctrlPr>
                            <a:rPr lang="en-US" altLang="ja-JP" sz="2400" i="1" smtClean="0">
                              <a:solidFill>
                                <a:schemeClr val="tx1"/>
                              </a:solidFill>
                              <a:latin typeface="Cambria Math" panose="02040503050406030204" pitchFamily="18" charset="0"/>
                            </a:rPr>
                          </m:ctrlPr>
                        </m:sSubPr>
                        <m:e>
                          <m:r>
                            <a:rPr lang="en-US" altLang="ja-JP" sz="2400" i="1">
                              <a:solidFill>
                                <a:schemeClr val="tx1"/>
                              </a:solidFill>
                              <a:latin typeface="Cambria Math" panose="02040503050406030204" pitchFamily="18" charset="0"/>
                            </a:rPr>
                            <m:t>𝑇</m:t>
                          </m:r>
                        </m:e>
                        <m:sub>
                          <m:r>
                            <a:rPr lang="en-US" altLang="ja-JP" sz="2400" b="0" i="1" smtClean="0">
                              <a:solidFill>
                                <a:schemeClr val="tx1"/>
                              </a:solidFill>
                              <a:latin typeface="Cambria Math" panose="02040503050406030204" pitchFamily="18" charset="0"/>
                            </a:rPr>
                            <m:t>𝑘</m:t>
                          </m:r>
                        </m:sub>
                      </m:sSub>
                      <m:r>
                        <a:rPr lang="en-US" altLang="ja-JP" sz="2400" b="0" i="1" smtClean="0">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𝒗</m:t>
                          </m:r>
                        </m:e>
                        <m:sub>
                          <m:r>
                            <a:rPr lang="en-US" altLang="ja-JP" sz="2400" b="0" i="1" smtClean="0">
                              <a:solidFill>
                                <a:schemeClr val="tx1"/>
                              </a:solidFill>
                              <a:latin typeface="Cambria Math" panose="02040503050406030204" pitchFamily="18" charset="0"/>
                            </a:rPr>
                            <m:t>𝑘</m:t>
                          </m:r>
                        </m:sub>
                      </m:sSub>
                      <m:r>
                        <a:rPr lang="en-US" altLang="ja-JP" sz="2400" i="1">
                          <a:solidFill>
                            <a:schemeClr val="tx1"/>
                          </a:solidFill>
                          <a:latin typeface="Cambria Math" panose="02040503050406030204" pitchFamily="18" charset="0"/>
                        </a:rPr>
                        <m:t>+</m:t>
                      </m:r>
                      <m:sSubSup>
                        <m:sSubSupPr>
                          <m:ctrlPr>
                            <a:rPr lang="en-US" altLang="ja-JP" sz="2400" i="1">
                              <a:solidFill>
                                <a:schemeClr val="tx1"/>
                              </a:solidFill>
                              <a:latin typeface="Cambria Math" panose="02040503050406030204" pitchFamily="18" charset="0"/>
                            </a:rPr>
                          </m:ctrlPr>
                        </m:sSubSupPr>
                        <m:e>
                          <m:r>
                            <a:rPr lang="ja-JP" altLang="en-US" sz="2400" b="1" i="1">
                              <a:solidFill>
                                <a:schemeClr val="tx1"/>
                              </a:solidFill>
                              <a:latin typeface="Cambria Math" panose="02040503050406030204" pitchFamily="18" charset="0"/>
                            </a:rPr>
                            <m:t>𝜺</m:t>
                          </m:r>
                        </m:e>
                        <m:sub>
                          <m:sSub>
                            <m:sSubPr>
                              <m:ctrlPr>
                                <a:rPr lang="en-US" altLang="ja-JP" sz="2400" i="1">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𝒔</m:t>
                              </m:r>
                            </m:e>
                            <m:sub>
                              <m:r>
                                <a:rPr lang="en-US" altLang="ja-JP" sz="2400" b="0" i="1" smtClean="0">
                                  <a:solidFill>
                                    <a:schemeClr val="tx1"/>
                                  </a:solidFill>
                                  <a:latin typeface="Cambria Math" panose="02040503050406030204" pitchFamily="18" charset="0"/>
                                </a:rPr>
                                <m:t>𝑘</m:t>
                              </m:r>
                            </m:sub>
                          </m:sSub>
                        </m:sub>
                        <m:sup>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𝑖</m:t>
                              </m:r>
                            </m:e>
                          </m:d>
                        </m:sup>
                      </m:sSubSup>
                      <m:r>
                        <a:rPr lang="en-US" altLang="ja-JP" sz="2400" b="0" i="1" smtClean="0">
                          <a:solidFill>
                            <a:schemeClr val="tx1"/>
                          </a:solidFill>
                          <a:latin typeface="Cambria Math" panose="02040503050406030204" pitchFamily="18" charset="0"/>
                        </a:rPr>
                        <m:t>)</m:t>
                      </m:r>
                    </m:oMath>
                  </m:oMathPara>
                </a14:m>
                <a:endParaRPr lang="ja-JP" altLang="en-US" sz="2400" dirty="0">
                  <a:solidFill>
                    <a:prstClr val="black"/>
                  </a:solidFill>
                </a:endParaRPr>
              </a:p>
              <a:p>
                <a:pPr marL="0" lvl="0" indent="0">
                  <a:lnSpc>
                    <a:spcPct val="100000"/>
                  </a:lnSpc>
                  <a:spcBef>
                    <a:spcPts val="0"/>
                  </a:spcBef>
                  <a:buNone/>
                </a:pPr>
                <a:r>
                  <a:rPr lang="ja-JP" altLang="en-US" sz="2400" dirty="0" smtClean="0">
                    <a:solidFill>
                      <a:prstClr val="black"/>
                    </a:solidFill>
                  </a:rPr>
                  <a:t>により生成する</a:t>
                </a:r>
                <a:r>
                  <a:rPr lang="en-US" altLang="ja-JP" sz="2400" dirty="0" smtClean="0">
                    <a:solidFill>
                      <a:prstClr val="black"/>
                    </a:solidFill>
                  </a:rPr>
                  <a:t>. </a:t>
                </a:r>
                <a:r>
                  <a:rPr lang="ja-JP" altLang="en-US" sz="2400" dirty="0" smtClean="0">
                    <a:solidFill>
                      <a:prstClr val="black"/>
                    </a:solidFill>
                  </a:rPr>
                  <a:t>ただし</a:t>
                </a:r>
                <a:r>
                  <a:rPr lang="en-US" altLang="ja-JP" sz="2400" dirty="0" smtClean="0">
                    <a:solidFill>
                      <a:prstClr val="black"/>
                    </a:solidFill>
                  </a:rPr>
                  <a:t>, </a:t>
                </a:r>
                <a14:m>
                  <m:oMath xmlns:m="http://schemas.openxmlformats.org/officeDocument/2006/math">
                    <m:sSubSup>
                      <m:sSubSupPr>
                        <m:ctrlPr>
                          <a:rPr lang="en-US" altLang="ja-JP" sz="2400" i="1">
                            <a:solidFill>
                              <a:schemeClr val="tx1"/>
                            </a:solidFill>
                            <a:latin typeface="Cambria Math" panose="02040503050406030204" pitchFamily="18" charset="0"/>
                          </a:rPr>
                        </m:ctrlPr>
                      </m:sSubSupPr>
                      <m:e>
                        <m:r>
                          <a:rPr lang="ja-JP" altLang="en-US" sz="2400" b="1" i="1">
                            <a:solidFill>
                              <a:schemeClr val="tx1"/>
                            </a:solidFill>
                            <a:latin typeface="Cambria Math" panose="02040503050406030204" pitchFamily="18" charset="0"/>
                          </a:rPr>
                          <m:t>𝜺</m:t>
                        </m:r>
                      </m:e>
                      <m:sub>
                        <m:sSub>
                          <m:sSubPr>
                            <m:ctrlPr>
                              <a:rPr lang="en-US" altLang="ja-JP" sz="2400" i="1">
                                <a:solidFill>
                                  <a:schemeClr val="tx1"/>
                                </a:solidFill>
                                <a:latin typeface="Cambria Math" panose="02040503050406030204" pitchFamily="18" charset="0"/>
                              </a:rPr>
                            </m:ctrlPr>
                          </m:sSubPr>
                          <m:e>
                            <m:r>
                              <a:rPr lang="en-US" altLang="ja-JP" sz="2400" b="1" i="1" smtClean="0">
                                <a:solidFill>
                                  <a:schemeClr val="tx1"/>
                                </a:solidFill>
                                <a:latin typeface="Cambria Math" panose="02040503050406030204" pitchFamily="18" charset="0"/>
                              </a:rPr>
                              <m:t>𝒔</m:t>
                            </m:r>
                          </m:e>
                          <m:sub>
                            <m:r>
                              <a:rPr lang="en-US" altLang="ja-JP" sz="2400" b="0" i="1" smtClean="0">
                                <a:solidFill>
                                  <a:schemeClr val="tx1"/>
                                </a:solidFill>
                                <a:latin typeface="Cambria Math" panose="02040503050406030204" pitchFamily="18" charset="0"/>
                              </a:rPr>
                              <m:t>𝑘</m:t>
                            </m:r>
                          </m:sub>
                        </m:sSub>
                      </m:sub>
                      <m:sup>
                        <m:d>
                          <m:dPr>
                            <m:ctrlPr>
                              <a:rPr lang="en-US" altLang="ja-JP" sz="2400" i="1">
                                <a:solidFill>
                                  <a:schemeClr val="tx1"/>
                                </a:solidFill>
                                <a:latin typeface="Cambria Math" panose="02040503050406030204" pitchFamily="18" charset="0"/>
                              </a:rPr>
                            </m:ctrlPr>
                          </m:dPr>
                          <m:e>
                            <m:r>
                              <a:rPr lang="en-US" altLang="ja-JP" sz="2400" i="1">
                                <a:solidFill>
                                  <a:schemeClr val="tx1"/>
                                </a:solidFill>
                                <a:latin typeface="Cambria Math" panose="02040503050406030204" pitchFamily="18" charset="0"/>
                              </a:rPr>
                              <m:t>𝑖</m:t>
                            </m:r>
                          </m:e>
                        </m:d>
                      </m:sup>
                    </m:sSubSup>
                  </m:oMath>
                </a14:m>
                <a:r>
                  <a:rPr lang="ja-JP" altLang="en-US" sz="2400" dirty="0" smtClean="0">
                    <a:solidFill>
                      <a:schemeClr val="tx1"/>
                    </a:solidFill>
                  </a:rPr>
                  <a:t>は進行方向</a:t>
                </a:r>
                <a14:m>
                  <m:oMath xmlns:m="http://schemas.openxmlformats.org/officeDocument/2006/math">
                    <m:sSub>
                      <m:sSubPr>
                        <m:ctrlPr>
                          <a:rPr lang="en-US" altLang="ja-JP" sz="2400" i="1" smtClean="0">
                            <a:solidFill>
                              <a:schemeClr val="tx1"/>
                            </a:solidFill>
                            <a:latin typeface="Cambria Math" panose="02040503050406030204" pitchFamily="18" charset="0"/>
                          </a:rPr>
                        </m:ctrlPr>
                      </m:sSubPr>
                      <m:e>
                        <m:r>
                          <a:rPr lang="en-US" altLang="ja-JP" sz="2400" b="1" i="1">
                            <a:solidFill>
                              <a:schemeClr val="tx1"/>
                            </a:solidFill>
                            <a:latin typeface="Cambria Math" panose="02040503050406030204" pitchFamily="18" charset="0"/>
                          </a:rPr>
                          <m:t>𝒗</m:t>
                        </m:r>
                      </m:e>
                      <m:sub>
                        <m:r>
                          <a:rPr lang="en-US" altLang="ja-JP" sz="2400" b="0" i="1" smtClean="0">
                            <a:solidFill>
                              <a:schemeClr val="tx1"/>
                            </a:solidFill>
                            <a:latin typeface="Cambria Math" panose="02040503050406030204" pitchFamily="18" charset="0"/>
                          </a:rPr>
                          <m:t>𝑘</m:t>
                        </m:r>
                      </m:sub>
                    </m:sSub>
                  </m:oMath>
                </a14:m>
                <a:r>
                  <a:rPr lang="ja-JP" altLang="en-US" sz="2400" dirty="0" smtClean="0">
                    <a:solidFill>
                      <a:schemeClr val="tx1"/>
                    </a:solidFill>
                  </a:rPr>
                  <a:t>とその垂直方向で</a:t>
                </a:r>
                <a:endParaRPr lang="en-US" altLang="ja-JP" sz="2400" dirty="0" smtClean="0">
                  <a:solidFill>
                    <a:schemeClr val="tx1"/>
                  </a:solidFill>
                </a:endParaRPr>
              </a:p>
              <a:p>
                <a:pPr marL="0" lvl="0" indent="0">
                  <a:lnSpc>
                    <a:spcPct val="100000"/>
                  </a:lnSpc>
                  <a:spcBef>
                    <a:spcPts val="0"/>
                  </a:spcBef>
                  <a:buNone/>
                </a:pPr>
                <a:r>
                  <a:rPr lang="ja-JP" altLang="en-US" sz="2400" dirty="0" smtClean="0">
                    <a:solidFill>
                      <a:schemeClr val="tx1"/>
                    </a:solidFill>
                  </a:rPr>
                  <a:t>異なるガウス分布</a:t>
                </a:r>
                <a14:m>
                  <m:oMath xmlns:m="http://schemas.openxmlformats.org/officeDocument/2006/math">
                    <m:r>
                      <a:rPr lang="en-US" altLang="ja-JP" sz="2400" b="0" i="1" smtClean="0">
                        <a:solidFill>
                          <a:schemeClr val="tx1"/>
                        </a:solidFill>
                        <a:latin typeface="Cambria Math" panose="02040503050406030204" pitchFamily="18" charset="0"/>
                      </a:rPr>
                      <m:t>𝑁</m:t>
                    </m:r>
                    <m:r>
                      <a:rPr lang="en-US" altLang="ja-JP" sz="2400" b="0" i="1" smtClean="0">
                        <a:solidFill>
                          <a:schemeClr val="tx1"/>
                        </a:solidFill>
                        <a:latin typeface="Cambria Math" panose="02040503050406030204" pitchFamily="18" charset="0"/>
                      </a:rPr>
                      <m:t>(0,</m:t>
                    </m:r>
                    <m:sSubSup>
                      <m:sSubSupPr>
                        <m:ctrlPr>
                          <a:rPr lang="en-US" altLang="ja-JP" sz="2400" b="0" i="1" smtClean="0">
                            <a:solidFill>
                              <a:schemeClr val="tx1"/>
                            </a:solidFill>
                            <a:latin typeface="Cambria Math" panose="02040503050406030204" pitchFamily="18" charset="0"/>
                          </a:rPr>
                        </m:ctrlPr>
                      </m:sSubSupPr>
                      <m:e>
                        <m:r>
                          <a:rPr lang="ja-JP" altLang="en-US" sz="2400" i="1" dirty="0">
                            <a:solidFill>
                              <a:schemeClr val="tx1"/>
                            </a:solidFill>
                            <a:latin typeface="Cambria Math" panose="02040503050406030204" pitchFamily="18" charset="0"/>
                          </a:rPr>
                          <m:t>𝜎</m:t>
                        </m:r>
                      </m:e>
                      <m:sub>
                        <m:r>
                          <a:rPr lang="en-US" altLang="ja-JP" sz="2400" b="1" i="1" dirty="0">
                            <a:solidFill>
                              <a:schemeClr val="tx1"/>
                            </a:solidFill>
                            <a:latin typeface="Cambria Math" panose="02040503050406030204" pitchFamily="18" charset="0"/>
                          </a:rPr>
                          <m:t>𝒗</m:t>
                        </m:r>
                      </m:sub>
                      <m:sup>
                        <m:r>
                          <a:rPr lang="en-US" altLang="ja-JP" sz="2400" b="0" i="1" smtClean="0">
                            <a:solidFill>
                              <a:schemeClr val="tx1"/>
                            </a:solidFill>
                            <a:latin typeface="Cambria Math" panose="02040503050406030204" pitchFamily="18" charset="0"/>
                          </a:rPr>
                          <m:t>2</m:t>
                        </m:r>
                      </m:sup>
                    </m:sSubSup>
                    <m:r>
                      <a:rPr lang="en-US" altLang="ja-JP" sz="2400" b="0" i="1" smtClean="0">
                        <a:solidFill>
                          <a:schemeClr val="tx1"/>
                        </a:solidFill>
                        <a:latin typeface="Cambria Math" panose="02040503050406030204" pitchFamily="18" charset="0"/>
                      </a:rPr>
                      <m:t>)</m:t>
                    </m:r>
                    <m:r>
                      <a:rPr lang="ja-JP" altLang="en-US" sz="2400" i="1">
                        <a:solidFill>
                          <a:schemeClr val="tx1"/>
                        </a:solidFill>
                        <a:latin typeface="Cambria Math" panose="02040503050406030204" pitchFamily="18" charset="0"/>
                      </a:rPr>
                      <m:t>と</m:t>
                    </m:r>
                    <m:r>
                      <a:rPr lang="en-US" altLang="ja-JP" sz="2400" i="1">
                        <a:solidFill>
                          <a:schemeClr val="tx1"/>
                        </a:solidFill>
                        <a:latin typeface="Cambria Math" panose="02040503050406030204" pitchFamily="18" charset="0"/>
                      </a:rPr>
                      <m:t>𝑁</m:t>
                    </m:r>
                    <m:r>
                      <a:rPr lang="en-US" altLang="ja-JP" sz="2400" i="1">
                        <a:solidFill>
                          <a:schemeClr val="tx1"/>
                        </a:solidFill>
                        <a:latin typeface="Cambria Math" panose="02040503050406030204" pitchFamily="18" charset="0"/>
                      </a:rPr>
                      <m:t>(0,</m:t>
                    </m:r>
                    <m:sSubSup>
                      <m:sSubSupPr>
                        <m:ctrlPr>
                          <a:rPr lang="en-US" altLang="ja-JP" sz="2400" i="1" smtClean="0">
                            <a:solidFill>
                              <a:schemeClr val="tx1"/>
                            </a:solidFill>
                            <a:latin typeface="Cambria Math" panose="02040503050406030204" pitchFamily="18" charset="0"/>
                          </a:rPr>
                        </m:ctrlPr>
                      </m:sSubSupPr>
                      <m:e>
                        <m:r>
                          <a:rPr lang="ja-JP" altLang="en-US" sz="2400" i="1">
                            <a:solidFill>
                              <a:schemeClr val="tx1"/>
                            </a:solidFill>
                            <a:latin typeface="Cambria Math" panose="02040503050406030204" pitchFamily="18" charset="0"/>
                          </a:rPr>
                          <m:t>𝜎</m:t>
                        </m:r>
                      </m:e>
                      <m:sub>
                        <m:sSup>
                          <m:sSupPr>
                            <m:ctrlPr>
                              <a:rPr lang="en-US" altLang="ja-JP" sz="2400" i="1">
                                <a:solidFill>
                                  <a:schemeClr val="tx1"/>
                                </a:solidFill>
                                <a:latin typeface="Cambria Math" panose="02040503050406030204" pitchFamily="18" charset="0"/>
                              </a:rPr>
                            </m:ctrlPr>
                          </m:sSupPr>
                          <m:e>
                            <m:r>
                              <a:rPr lang="en-US" altLang="ja-JP" sz="2400" b="1" i="1">
                                <a:solidFill>
                                  <a:schemeClr val="tx1"/>
                                </a:solidFill>
                                <a:latin typeface="Cambria Math" panose="02040503050406030204" pitchFamily="18" charset="0"/>
                              </a:rPr>
                              <m:t>𝒗</m:t>
                            </m:r>
                          </m:e>
                          <m:sup>
                            <m:r>
                              <a:rPr lang="en-US" altLang="ja-JP" sz="2400" i="1">
                                <a:solidFill>
                                  <a:schemeClr val="tx1"/>
                                </a:solidFill>
                                <a:latin typeface="Cambria Math" panose="02040503050406030204" pitchFamily="18" charset="0"/>
                                <a:ea typeface="Cambria Math" panose="02040503050406030204" pitchFamily="18" charset="0"/>
                              </a:rPr>
                              <m:t>⊥</m:t>
                            </m:r>
                          </m:sup>
                        </m:sSup>
                      </m:sub>
                      <m:sup>
                        <m:r>
                          <a:rPr lang="en-US" altLang="ja-JP" sz="2400" b="0" i="1" smtClean="0">
                            <a:solidFill>
                              <a:schemeClr val="tx1"/>
                            </a:solidFill>
                            <a:latin typeface="Cambria Math" panose="02040503050406030204" pitchFamily="18" charset="0"/>
                          </a:rPr>
                          <m:t>2</m:t>
                        </m:r>
                      </m:sup>
                    </m:sSubSup>
                    <m:r>
                      <a:rPr lang="en-US" altLang="ja-JP" sz="2400" i="1">
                        <a:solidFill>
                          <a:schemeClr val="tx1"/>
                        </a:solidFill>
                        <a:latin typeface="Cambria Math" panose="02040503050406030204" pitchFamily="18" charset="0"/>
                      </a:rPr>
                      <m:t>)</m:t>
                    </m:r>
                  </m:oMath>
                </a14:m>
                <a:r>
                  <a:rPr lang="ja-JP" altLang="en-US" sz="2400" dirty="0" smtClean="0">
                    <a:solidFill>
                      <a:schemeClr val="tx1"/>
                    </a:solidFill>
                  </a:rPr>
                  <a:t>を持つように生成する</a:t>
                </a:r>
                <a:r>
                  <a:rPr lang="en-US" altLang="ja-JP" sz="2400" dirty="0" smtClean="0">
                    <a:solidFill>
                      <a:schemeClr val="tx1"/>
                    </a:solidFill>
                  </a:rPr>
                  <a:t>.</a:t>
                </a:r>
                <a:endParaRPr lang="ja-JP" altLang="en-US" sz="2400" dirty="0" smtClean="0">
                  <a:solidFill>
                    <a:schemeClr val="tx1"/>
                  </a:solidFill>
                </a:endParaRPr>
              </a:p>
            </p:txBody>
          </p:sp>
        </mc:Choice>
        <mc:Fallback xmlns="">
          <p:sp>
            <p:nvSpPr>
              <p:cNvPr id="18" name="コンテンツ プレースホルダー 6"/>
              <p:cNvSpPr txBox="1">
                <a:spLocks noRot="1" noChangeAspect="1" noMove="1" noResize="1" noEditPoints="1" noAdjustHandles="1" noChangeArrowheads="1" noChangeShapeType="1" noTextEdit="1"/>
              </p:cNvSpPr>
              <p:nvPr/>
            </p:nvSpPr>
            <p:spPr>
              <a:xfrm>
                <a:off x="3870984" y="2836281"/>
                <a:ext cx="5036388" cy="3526672"/>
              </a:xfrm>
              <a:prstGeom prst="roundRect">
                <a:avLst/>
              </a:prstGeom>
              <a:blipFill rotWithShape="0">
                <a:blip r:embed="rId6"/>
                <a:stretch>
                  <a:fillRect/>
                </a:stretch>
              </a:blipFill>
              <a:ln w="38100" cap="flat" cmpd="sng" algn="ctr">
                <a:solidFill>
                  <a:srgbClr val="002060"/>
                </a:solidFill>
                <a:prstDash val="solid"/>
                <a:miter lim="800000"/>
              </a:ln>
            </p:spPr>
            <p:txBody>
              <a:bodyPr/>
              <a:lstStyle/>
              <a:p>
                <a:r>
                  <a:rPr lang="ja-JP" altLang="en-US">
                    <a:noFill/>
                  </a:rPr>
                  <a:t> </a:t>
                </a:r>
              </a:p>
            </p:txBody>
          </p:sp>
        </mc:Fallback>
      </mc:AlternateContent>
      <p:grpSp>
        <p:nvGrpSpPr>
          <p:cNvPr id="41" name="グループ化 40"/>
          <p:cNvGrpSpPr/>
          <p:nvPr/>
        </p:nvGrpSpPr>
        <p:grpSpPr>
          <a:xfrm>
            <a:off x="335244" y="1021031"/>
            <a:ext cx="3288126" cy="5372391"/>
            <a:chOff x="4524234" y="1196752"/>
            <a:chExt cx="3288126" cy="5372391"/>
          </a:xfrm>
          <a:solidFill>
            <a:schemeClr val="bg1"/>
          </a:solidFill>
        </p:grpSpPr>
        <p:cxnSp>
          <p:nvCxnSpPr>
            <p:cNvPr id="42" name="直線矢印コネクタ 41"/>
            <p:cNvCxnSpPr>
              <a:stCxn id="43" idx="2"/>
              <a:endCxn id="51" idx="0"/>
            </p:cNvCxnSpPr>
            <p:nvPr/>
          </p:nvCxnSpPr>
          <p:spPr bwMode="auto">
            <a:xfrm>
              <a:off x="6050346" y="1457918"/>
              <a:ext cx="11956" cy="458914"/>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角丸四角形 42"/>
            <p:cNvSpPr/>
            <p:nvPr/>
          </p:nvSpPr>
          <p:spPr>
            <a:xfrm>
              <a:off x="5607703" y="1196752"/>
              <a:ext cx="885286" cy="26116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START</a:t>
              </a:r>
              <a:endParaRPr kumimoji="1" lang="ja-JP" altLang="en-US" sz="2000" dirty="0">
                <a:solidFill>
                  <a:schemeClr val="tx1"/>
                </a:solidFill>
              </a:endParaRPr>
            </a:p>
          </p:txBody>
        </p:sp>
        <p:sp>
          <p:nvSpPr>
            <p:cNvPr id="44" name="正方形/長方形 43"/>
            <p:cNvSpPr/>
            <p:nvPr/>
          </p:nvSpPr>
          <p:spPr>
            <a:xfrm>
              <a:off x="5325977" y="4931543"/>
              <a:ext cx="1472650" cy="29135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尤度の計算</a:t>
              </a:r>
              <a:endParaRPr kumimoji="1" lang="ja-JP" altLang="en-US" sz="2000" dirty="0">
                <a:solidFill>
                  <a:schemeClr val="tx1"/>
                </a:solidFill>
              </a:endParaRPr>
            </a:p>
          </p:txBody>
        </p:sp>
        <p:sp>
          <p:nvSpPr>
            <p:cNvPr id="45" name="正方形/長方形 44"/>
            <p:cNvSpPr/>
            <p:nvPr/>
          </p:nvSpPr>
          <p:spPr>
            <a:xfrm>
              <a:off x="5318690" y="4192213"/>
              <a:ext cx="1472650" cy="29135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姿勢</a:t>
              </a:r>
              <a:r>
                <a:rPr lang="ja-JP" altLang="en-US" sz="2000" dirty="0" smtClean="0">
                  <a:solidFill>
                    <a:schemeClr val="tx1"/>
                  </a:solidFill>
                </a:rPr>
                <a:t>の予測</a:t>
              </a:r>
              <a:endParaRPr kumimoji="1" lang="ja-JP" altLang="en-US" sz="2000" dirty="0">
                <a:solidFill>
                  <a:schemeClr val="tx1"/>
                </a:solidFill>
              </a:endParaRPr>
            </a:p>
          </p:txBody>
        </p:sp>
        <p:sp>
          <p:nvSpPr>
            <p:cNvPr id="46" name="フローチャート : 代替処理 114"/>
            <p:cNvSpPr/>
            <p:nvPr/>
          </p:nvSpPr>
          <p:spPr>
            <a:xfrm>
              <a:off x="5680995" y="6309320"/>
              <a:ext cx="755703" cy="259823"/>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smtClean="0">
                  <a:solidFill>
                    <a:schemeClr val="tx1"/>
                  </a:solidFill>
                </a:rPr>
                <a:t>END</a:t>
              </a:r>
              <a:endParaRPr kumimoji="1" lang="ja-JP" altLang="en-US" sz="2000" dirty="0">
                <a:solidFill>
                  <a:schemeClr val="tx1"/>
                </a:solidFill>
              </a:endParaRPr>
            </a:p>
          </p:txBody>
        </p:sp>
        <p:cxnSp>
          <p:nvCxnSpPr>
            <p:cNvPr id="47" name="直線コネクタ 46"/>
            <p:cNvCxnSpPr/>
            <p:nvPr/>
          </p:nvCxnSpPr>
          <p:spPr>
            <a:xfrm flipV="1">
              <a:off x="4524234" y="2409601"/>
              <a:ext cx="0" cy="3414569"/>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bwMode="auto">
            <a:xfrm>
              <a:off x="4524234" y="2420888"/>
              <a:ext cx="1494175"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4952242" y="5651009"/>
              <a:ext cx="2323506" cy="30659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リサンプリング処理</a:t>
              </a:r>
              <a:endParaRPr lang="ja-JP" altLang="en-US" sz="2000" dirty="0">
                <a:solidFill>
                  <a:schemeClr val="tx1"/>
                </a:solidFill>
                <a:latin typeface="+mn-ea"/>
              </a:endParaRPr>
            </a:p>
          </p:txBody>
        </p:sp>
        <p:cxnSp>
          <p:nvCxnSpPr>
            <p:cNvPr id="50" name="直線コネクタ 49"/>
            <p:cNvCxnSpPr>
              <a:stCxn id="49" idx="1"/>
            </p:cNvCxnSpPr>
            <p:nvPr/>
          </p:nvCxnSpPr>
          <p:spPr>
            <a:xfrm flipH="1">
              <a:off x="4524234" y="5804306"/>
              <a:ext cx="428008"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正方形/長方形 50"/>
            <p:cNvSpPr/>
            <p:nvPr/>
          </p:nvSpPr>
          <p:spPr>
            <a:xfrm>
              <a:off x="4627412" y="1916832"/>
              <a:ext cx="2869780" cy="3204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rPr>
                <a:t>初期パーティクル</a:t>
              </a:r>
              <a:r>
                <a:rPr lang="ja-JP" altLang="en-US" sz="2000" dirty="0" smtClean="0">
                  <a:solidFill>
                    <a:schemeClr val="tx1"/>
                  </a:solidFill>
                </a:rPr>
                <a:t>の</a:t>
              </a:r>
              <a:r>
                <a:rPr lang="ja-JP" altLang="en-US" sz="2000" dirty="0">
                  <a:solidFill>
                    <a:schemeClr val="tx1"/>
                  </a:solidFill>
                </a:rPr>
                <a:t>決定</a:t>
              </a:r>
              <a:endParaRPr kumimoji="1" lang="ja-JP" altLang="en-US" sz="2000" dirty="0">
                <a:solidFill>
                  <a:schemeClr val="tx1"/>
                </a:solidFill>
              </a:endParaRPr>
            </a:p>
          </p:txBody>
        </p:sp>
        <p:cxnSp>
          <p:nvCxnSpPr>
            <p:cNvPr id="52" name="直線コネクタ 51"/>
            <p:cNvCxnSpPr>
              <a:endCxn id="55" idx="3"/>
            </p:cNvCxnSpPr>
            <p:nvPr/>
          </p:nvCxnSpPr>
          <p:spPr>
            <a:xfrm flipH="1">
              <a:off x="7393842" y="3191490"/>
              <a:ext cx="407826" cy="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6135334" y="3717032"/>
              <a:ext cx="457882" cy="338554"/>
            </a:xfrm>
            <a:prstGeom prst="rect">
              <a:avLst/>
            </a:prstGeom>
            <a:grpFill/>
            <a:ln>
              <a:noFill/>
            </a:ln>
          </p:spPr>
          <p:txBody>
            <a:bodyPr wrap="none" rtlCol="0">
              <a:spAutoFit/>
            </a:bodyPr>
            <a:lstStyle/>
            <a:p>
              <a:r>
                <a:rPr kumimoji="1" lang="en-US" altLang="ja-JP" sz="1600" dirty="0" smtClean="0"/>
                <a:t>yes</a:t>
              </a:r>
              <a:endParaRPr kumimoji="1" lang="ja-JP" altLang="en-US" sz="1600" dirty="0"/>
            </a:p>
          </p:txBody>
        </p:sp>
        <p:sp>
          <p:nvSpPr>
            <p:cNvPr id="54" name="テキスト ボックス 53"/>
            <p:cNvSpPr txBox="1"/>
            <p:nvPr/>
          </p:nvSpPr>
          <p:spPr>
            <a:xfrm>
              <a:off x="7383282" y="2802414"/>
              <a:ext cx="401072" cy="338554"/>
            </a:xfrm>
            <a:prstGeom prst="rect">
              <a:avLst/>
            </a:prstGeom>
            <a:grpFill/>
            <a:ln>
              <a:noFill/>
            </a:ln>
          </p:spPr>
          <p:txBody>
            <a:bodyPr wrap="none" rtlCol="0">
              <a:spAutoFit/>
            </a:bodyPr>
            <a:lstStyle/>
            <a:p>
              <a:r>
                <a:rPr kumimoji="1" lang="en-US" altLang="ja-JP" sz="1600" dirty="0" smtClean="0"/>
                <a:t>no</a:t>
              </a:r>
              <a:endParaRPr kumimoji="1" lang="ja-JP" altLang="en-US" sz="1600" dirty="0"/>
            </a:p>
          </p:txBody>
        </p:sp>
        <p:sp>
          <p:nvSpPr>
            <p:cNvPr id="55" name="フローチャート : 判断 123"/>
            <p:cNvSpPr/>
            <p:nvPr/>
          </p:nvSpPr>
          <p:spPr>
            <a:xfrm>
              <a:off x="4748693" y="2675752"/>
              <a:ext cx="2645149" cy="1031476"/>
            </a:xfrm>
            <a:prstGeom prst="flowChartDecisi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テキスト ボックス 55"/>
            <p:cNvSpPr txBox="1"/>
            <p:nvPr/>
          </p:nvSpPr>
          <p:spPr>
            <a:xfrm>
              <a:off x="5220240" y="2937138"/>
              <a:ext cx="1542410" cy="707886"/>
            </a:xfrm>
            <a:prstGeom prst="rect">
              <a:avLst/>
            </a:prstGeom>
            <a:noFill/>
            <a:ln>
              <a:noFill/>
            </a:ln>
          </p:spPr>
          <p:txBody>
            <a:bodyPr wrap="none" rtlCol="0">
              <a:spAutoFit/>
            </a:bodyPr>
            <a:lstStyle/>
            <a:p>
              <a:r>
                <a:rPr lang="en-US" altLang="ja-JP" sz="2000" dirty="0" smtClean="0"/>
                <a:t>3</a:t>
              </a:r>
              <a:r>
                <a:rPr lang="ja-JP" altLang="en-US" sz="2000" dirty="0" smtClean="0"/>
                <a:t>次元データ</a:t>
              </a:r>
              <a:endParaRPr kumimoji="1" lang="en-US" altLang="ja-JP" sz="2000" dirty="0" smtClean="0"/>
            </a:p>
            <a:p>
              <a:r>
                <a:rPr lang="en-US" altLang="ja-JP" sz="2000" dirty="0"/>
                <a:t> </a:t>
              </a:r>
              <a:r>
                <a:rPr lang="en-US" altLang="ja-JP" sz="2000" dirty="0" smtClean="0"/>
                <a:t>    </a:t>
              </a:r>
              <a:r>
                <a:rPr kumimoji="1" lang="ja-JP" altLang="en-US" sz="2000" dirty="0" smtClean="0"/>
                <a:t>の取得</a:t>
              </a:r>
              <a:endParaRPr kumimoji="1" lang="ja-JP" altLang="en-US" sz="2000" dirty="0"/>
            </a:p>
          </p:txBody>
        </p:sp>
        <p:cxnSp>
          <p:nvCxnSpPr>
            <p:cNvPr id="57" name="直線矢印コネクタ 56"/>
            <p:cNvCxnSpPr>
              <a:stCxn id="51" idx="2"/>
              <a:endCxn id="55" idx="0"/>
            </p:cNvCxnSpPr>
            <p:nvPr/>
          </p:nvCxnSpPr>
          <p:spPr bwMode="auto">
            <a:xfrm>
              <a:off x="6062302" y="2237324"/>
              <a:ext cx="8966" cy="438428"/>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55" idx="2"/>
            </p:cNvCxnSpPr>
            <p:nvPr/>
          </p:nvCxnSpPr>
          <p:spPr bwMode="auto">
            <a:xfrm flipH="1">
              <a:off x="6063158" y="3707228"/>
              <a:ext cx="8110" cy="474745"/>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bwMode="auto">
            <a:xfrm rot="60000">
              <a:off x="6053900" y="450919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bwMode="auto">
            <a:xfrm rot="60000">
              <a:off x="6054171" y="5248529"/>
              <a:ext cx="12499" cy="402401"/>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V="1">
              <a:off x="7784354" y="3191490"/>
              <a:ext cx="0" cy="3247741"/>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bwMode="auto">
            <a:xfrm flipH="1">
              <a:off x="6472770" y="6431982"/>
              <a:ext cx="1339590" cy="0"/>
            </a:xfrm>
            <a:prstGeom prst="straightConnector1">
              <a:avLst/>
            </a:prstGeom>
            <a:grpFill/>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732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15772"/>
            <a:ext cx="9144000" cy="994172"/>
          </a:xfrm>
        </p:spPr>
        <p:txBody>
          <a:bodyPr>
            <a:normAutofit/>
          </a:bodyPr>
          <a:lstStyle/>
          <a:p>
            <a:r>
              <a:rPr lang="ja-JP" altLang="en-US" sz="3200" dirty="0" smtClean="0"/>
              <a:t>地図情報の作成方法</a:t>
            </a:r>
            <a:r>
              <a:rPr lang="en-US" altLang="ja-JP" sz="3200" dirty="0" smtClean="0">
                <a:latin typeface="+mj-ea"/>
              </a:rPr>
              <a:t>(1/2)</a:t>
            </a:r>
            <a:endParaRPr kumimoji="1" lang="ja-JP" altLang="en-US" sz="3200" dirty="0">
              <a:latin typeface="+mj-ea"/>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043" y="2282345"/>
            <a:ext cx="4029135" cy="2867892"/>
          </a:xfrm>
          <a:prstGeom prst="rect">
            <a:avLst/>
          </a:prstGeom>
        </p:spPr>
      </p:pic>
      <p:grpSp>
        <p:nvGrpSpPr>
          <p:cNvPr id="46" name="グループ化 45"/>
          <p:cNvGrpSpPr/>
          <p:nvPr/>
        </p:nvGrpSpPr>
        <p:grpSpPr>
          <a:xfrm>
            <a:off x="4229970" y="1998205"/>
            <a:ext cx="4700568" cy="3349300"/>
            <a:chOff x="4229970" y="1998205"/>
            <a:chExt cx="4700568" cy="3349300"/>
          </a:xfrm>
        </p:grpSpPr>
        <p:pic>
          <p:nvPicPr>
            <p:cNvPr id="2" name="図 1"/>
            <p:cNvPicPr>
              <a:picLocks noChangeAspect="1"/>
            </p:cNvPicPr>
            <p:nvPr/>
          </p:nvPicPr>
          <p:blipFill>
            <a:blip r:embed="rId4"/>
            <a:stretch>
              <a:fillRect/>
            </a:stretch>
          </p:blipFill>
          <p:spPr>
            <a:xfrm>
              <a:off x="4229970" y="1998205"/>
              <a:ext cx="4700568" cy="3349300"/>
            </a:xfrm>
            <a:prstGeom prst="rect">
              <a:avLst/>
            </a:prstGeom>
          </p:spPr>
        </p:pic>
        <mc:AlternateContent xmlns:mc="http://schemas.openxmlformats.org/markup-compatibility/2006" xmlns:a14="http://schemas.microsoft.com/office/drawing/2010/main">
          <mc:Choice Requires="a14">
            <p:sp>
              <p:nvSpPr>
                <p:cNvPr id="26" name="正方形/長方形 25"/>
                <p:cNvSpPr/>
                <p:nvPr/>
              </p:nvSpPr>
              <p:spPr>
                <a:xfrm>
                  <a:off x="7259399" y="3498988"/>
                  <a:ext cx="422779" cy="325530"/>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0" lang="en-US" altLang="ja-JP" i="1" kern="0" smtClean="0">
                                <a:solidFill>
                                  <a:schemeClr val="tx1"/>
                                </a:solidFill>
                                <a:latin typeface="Cambria Math" panose="02040503050406030204" pitchFamily="18" charset="0"/>
                              </a:rPr>
                            </m:ctrlPr>
                          </m:sSubPr>
                          <m:e>
                            <m:r>
                              <a:rPr kumimoji="0" lang="en-US" altLang="ja-JP" i="1" kern="0">
                                <a:solidFill>
                                  <a:schemeClr val="tx1"/>
                                </a:solidFill>
                                <a:latin typeface="Cambria Math"/>
                              </a:rPr>
                              <m:t>𝑑</m:t>
                            </m:r>
                          </m:e>
                          <m:sub>
                            <m:r>
                              <a:rPr kumimoji="0" lang="en-US" altLang="ja-JP" i="1" kern="0">
                                <a:solidFill>
                                  <a:schemeClr val="tx1"/>
                                </a:solidFill>
                                <a:latin typeface="Cambria Math"/>
                              </a:rPr>
                              <m:t>𝑘</m:t>
                            </m:r>
                          </m:sub>
                        </m:sSub>
                      </m:oMath>
                    </m:oMathPara>
                  </a14:m>
                  <a:endParaRPr lang="ja-JP" altLang="en-US" dirty="0"/>
                </a:p>
              </p:txBody>
            </p:sp>
          </mc:Choice>
          <mc:Fallback xmlns="">
            <p:sp>
              <p:nvSpPr>
                <p:cNvPr id="26" name="正方形/長方形 25"/>
                <p:cNvSpPr>
                  <a:spLocks noRot="1" noChangeAspect="1" noMove="1" noResize="1" noEditPoints="1" noAdjustHandles="1" noChangeArrowheads="1" noChangeShapeType="1" noTextEdit="1"/>
                </p:cNvSpPr>
                <p:nvPr/>
              </p:nvSpPr>
              <p:spPr>
                <a:xfrm>
                  <a:off x="7259399" y="3498988"/>
                  <a:ext cx="422779" cy="325530"/>
                </a:xfrm>
                <a:prstGeom prst="rect">
                  <a:avLst/>
                </a:prstGeom>
                <a:blipFill rotWithShape="0">
                  <a:blip r:embed="rId5"/>
                  <a:stretch>
                    <a:fillRect b="-13208"/>
                  </a:stretch>
                </a:blipFill>
                <a:ln>
                  <a:noFill/>
                </a:ln>
              </p:spPr>
              <p:txBody>
                <a:bodyPr/>
                <a:lstStyle/>
                <a:p>
                  <a:r>
                    <a:rPr lang="ja-JP" altLang="en-US">
                      <a:noFill/>
                    </a:rPr>
                    <a:t> </a:t>
                  </a:r>
                </a:p>
              </p:txBody>
            </p:sp>
          </mc:Fallback>
        </mc:AlternateContent>
        <p:cxnSp>
          <p:nvCxnSpPr>
            <p:cNvPr id="27" name="直線矢印コネクタ 26"/>
            <p:cNvCxnSpPr/>
            <p:nvPr/>
          </p:nvCxnSpPr>
          <p:spPr>
            <a:xfrm flipV="1">
              <a:off x="7212376" y="3498988"/>
              <a:ext cx="290574" cy="3749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円/楕円 27"/>
            <p:cNvSpPr/>
            <p:nvPr/>
          </p:nvSpPr>
          <p:spPr>
            <a:xfrm>
              <a:off x="7494835" y="3458334"/>
              <a:ext cx="80463" cy="8130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3428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コンテンツ プレースホルダー 6"/>
              <p:cNvSpPr txBox="1">
                <a:spLocks/>
              </p:cNvSpPr>
              <p:nvPr/>
            </p:nvSpPr>
            <p:spPr>
              <a:xfrm>
                <a:off x="104293" y="2352077"/>
                <a:ext cx="8281765" cy="4390425"/>
              </a:xfrm>
              <a:prstGeom prst="roundRect">
                <a:avLst/>
              </a:prstGeom>
              <a:solidFill>
                <a:schemeClr val="accent1">
                  <a:lumMod val="40000"/>
                  <a:lumOff val="60000"/>
                </a:schemeClr>
              </a:solidFill>
              <a:ln w="381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lt1"/>
                    </a:solidFill>
                    <a:latin typeface="+mn-lt"/>
                    <a:ea typeface="+mn-ea"/>
                    <a:cs typeface="+mn-cs"/>
                  </a:defRPr>
                </a:lvl9pPr>
              </a:lstStyle>
              <a:p>
                <a:pPr marL="0" indent="0">
                  <a:lnSpc>
                    <a:spcPct val="100000"/>
                  </a:lnSpc>
                  <a:spcBef>
                    <a:spcPts val="0"/>
                  </a:spcBef>
                  <a:buNone/>
                </a:pPr>
                <a:r>
                  <a:rPr lang="ja-JP" altLang="en-US" sz="1800" dirty="0" smtClean="0">
                    <a:solidFill>
                      <a:prstClr val="black"/>
                    </a:solidFill>
                  </a:rPr>
                  <a:t>道路情報として</a:t>
                </a:r>
                <a:r>
                  <a:rPr lang="en-US" altLang="ja-JP" sz="1800" dirty="0" smtClean="0">
                    <a:solidFill>
                      <a:prstClr val="black"/>
                    </a:solidFill>
                  </a:rPr>
                  <a:t>,</a:t>
                </a:r>
              </a:p>
              <a:p>
                <a:pPr marL="0" indent="0">
                  <a:lnSpc>
                    <a:spcPct val="100000"/>
                  </a:lnSpc>
                  <a:spcBef>
                    <a:spcPts val="0"/>
                  </a:spcBef>
                  <a:buNone/>
                </a:pPr>
                <a:endParaRPr lang="en-US" altLang="ja-JP" sz="1800" dirty="0" smtClean="0">
                  <a:solidFill>
                    <a:prstClr val="black"/>
                  </a:solidFill>
                </a:endParaRPr>
              </a:p>
              <a:p>
                <a:pPr marL="0" indent="0">
                  <a:lnSpc>
                    <a:spcPct val="100000"/>
                  </a:lnSpc>
                  <a:spcBef>
                    <a:spcPts val="0"/>
                  </a:spcBef>
                  <a:buNone/>
                </a:pPr>
                <a:r>
                  <a:rPr lang="en-US" altLang="ja-JP" sz="1800" dirty="0" smtClean="0">
                    <a:solidFill>
                      <a:prstClr val="black"/>
                    </a:solidFill>
                  </a:rPr>
                  <a:t> </a:t>
                </a:r>
                <a14:m>
                  <m:oMath xmlns:m="http://schemas.openxmlformats.org/officeDocument/2006/math">
                    <m:r>
                      <a:rPr lang="en-US" altLang="ja-JP" sz="1800" i="1">
                        <a:solidFill>
                          <a:prstClr val="black"/>
                        </a:solidFill>
                        <a:latin typeface="Cambria Math" panose="02040503050406030204" pitchFamily="18" charset="0"/>
                      </a:rPr>
                      <m:t>𝑅</m:t>
                    </m:r>
                    <m:r>
                      <a:rPr lang="en-US" altLang="ja-JP" sz="1800">
                        <a:solidFill>
                          <a:prstClr val="black"/>
                        </a:solidFill>
                        <a:latin typeface="Cambria Math" panose="02040503050406030204" pitchFamily="18" charset="0"/>
                      </a:rPr>
                      <m:t>=</m:t>
                    </m:r>
                    <m:d>
                      <m:dPr>
                        <m:begChr m:val="{"/>
                        <m:endChr m:val="}"/>
                        <m:ctrlPr>
                          <a:rPr lang="en-US" altLang="ja-JP" sz="1800" i="1">
                            <a:solidFill>
                              <a:prstClr val="black"/>
                            </a:solidFill>
                            <a:latin typeface="Cambria Math" panose="02040503050406030204" pitchFamily="18" charset="0"/>
                          </a:rPr>
                        </m:ctrlPr>
                      </m:dPr>
                      <m:e>
                        <m:r>
                          <a:rPr lang="en-US" altLang="ja-JP" sz="1800" b="1" i="1">
                            <a:solidFill>
                              <a:prstClr val="black"/>
                            </a:solidFill>
                            <a:latin typeface="Cambria Math" panose="02040503050406030204" pitchFamily="18" charset="0"/>
                          </a:rPr>
                          <m:t>𝒙</m:t>
                        </m:r>
                        <m:r>
                          <a:rPr lang="en-US" altLang="ja-JP" sz="1800" i="1">
                            <a:solidFill>
                              <a:prstClr val="black"/>
                            </a:solidFill>
                            <a:latin typeface="Cambria Math" panose="02040503050406030204" pitchFamily="18" charset="0"/>
                          </a:rPr>
                          <m:t>=</m:t>
                        </m:r>
                        <m:d>
                          <m:dPr>
                            <m:ctrlPr>
                              <a:rPr lang="en-US" altLang="ja-JP" sz="1800" i="1">
                                <a:solidFill>
                                  <a:prstClr val="black"/>
                                </a:solidFill>
                                <a:latin typeface="Cambria Math" panose="02040503050406030204" pitchFamily="18" charset="0"/>
                              </a:rPr>
                            </m:ctrlPr>
                          </m:dPr>
                          <m:e>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r>
                                  <a:rPr lang="en-US" altLang="ja-JP" sz="1800" b="0" i="1" smtClean="0">
                                    <a:solidFill>
                                      <a:prstClr val="black"/>
                                    </a:solidFill>
                                    <a:latin typeface="Cambria Math" panose="02040503050406030204" pitchFamily="18" charset="0"/>
                                  </a:rPr>
                                  <m:t>+1</m:t>
                                </m:r>
                              </m:sub>
                            </m:sSub>
                            <m:r>
                              <a:rPr lang="en-US" altLang="ja-JP" sz="1800" i="1">
                                <a:solidFill>
                                  <a:prstClr val="black"/>
                                </a:solidFill>
                                <a:latin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b="0" i="1" smtClean="0">
                                    <a:solidFill>
                                      <a:prstClr val="black"/>
                                    </a:solidFill>
                                    <a:latin typeface="Cambria Math" panose="02040503050406030204" pitchFamily="18" charset="0"/>
                                  </a:rPr>
                                  <m:t>𝑖</m:t>
                                </m:r>
                              </m:sub>
                            </m:sSub>
                          </m:e>
                        </m:d>
                        <m:r>
                          <a:rPr lang="ja-JP" altLang="en-US" sz="1800" i="1">
                            <a:solidFill>
                              <a:prstClr val="black"/>
                            </a:solidFill>
                            <a:latin typeface="Cambria Math" panose="02040503050406030204" pitchFamily="18" charset="0"/>
                          </a:rPr>
                          <m:t>𝛼</m:t>
                        </m:r>
                        <m:r>
                          <a:rPr lang="en-US" altLang="ja-JP" sz="1800" i="1">
                            <a:solidFill>
                              <a:prstClr val="black"/>
                            </a:solidFill>
                            <a:latin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sub>
                        </m:sSub>
                        <m:r>
                          <a:rPr lang="en-US" altLang="ja-JP" sz="1800" i="1">
                            <a:solidFill>
                              <a:prstClr val="black"/>
                            </a:solidFill>
                            <a:latin typeface="Cambria Math" panose="02040503050406030204" pitchFamily="18" charset="0"/>
                          </a:rPr>
                          <m:t> | 0</m:t>
                        </m:r>
                        <m:r>
                          <a:rPr lang="en-US" altLang="ja-JP" sz="1800" i="1" smtClean="0">
                            <a:solidFill>
                              <a:prstClr val="black"/>
                            </a:solidFill>
                            <a:latin typeface="Cambria Math" panose="02040503050406030204" pitchFamily="18" charset="0"/>
                            <a:ea typeface="Cambria Math" panose="02040503050406030204" pitchFamily="18" charset="0"/>
                          </a:rPr>
                          <m:t>&lt;</m:t>
                        </m:r>
                        <m:r>
                          <a:rPr lang="ja-JP" altLang="en-US" sz="1800" i="1">
                            <a:solidFill>
                              <a:prstClr val="black"/>
                            </a:solidFill>
                            <a:latin typeface="Cambria Math" panose="02040503050406030204" pitchFamily="18" charset="0"/>
                          </a:rPr>
                          <m:t>𝛼</m:t>
                        </m:r>
                        <m:r>
                          <a:rPr lang="ja-JP" altLang="en-US" sz="1800" i="1" smtClean="0">
                            <a:solidFill>
                              <a:prstClr val="black"/>
                            </a:solidFill>
                            <a:latin typeface="Cambria Math" panose="02040503050406030204" pitchFamily="18" charset="0"/>
                          </a:rPr>
                          <m:t>≤</m:t>
                        </m:r>
                        <m:r>
                          <a:rPr lang="en-US" altLang="ja-JP" sz="1800" i="1">
                            <a:solidFill>
                              <a:prstClr val="black"/>
                            </a:solidFill>
                            <a:latin typeface="Cambria Math" panose="02040503050406030204" pitchFamily="18" charset="0"/>
                          </a:rPr>
                          <m:t>1, </m:t>
                        </m:r>
                        <m:r>
                          <a:rPr lang="en-US" altLang="ja-JP" sz="1800" i="1">
                            <a:solidFill>
                              <a:prstClr val="black"/>
                            </a:solidFill>
                            <a:latin typeface="Cambria Math" panose="02040503050406030204" pitchFamily="18" charset="0"/>
                          </a:rPr>
                          <m:t>𝑖</m:t>
                        </m:r>
                        <m:r>
                          <a:rPr lang="en-US" altLang="ja-JP" sz="1800" i="1">
                            <a:solidFill>
                              <a:prstClr val="black"/>
                            </a:solidFill>
                            <a:latin typeface="Cambria Math" panose="02040503050406030204" pitchFamily="18" charset="0"/>
                          </a:rPr>
                          <m:t>=1,2,3,4</m:t>
                        </m:r>
                      </m:e>
                    </m:d>
                  </m:oMath>
                </a14:m>
                <a:endParaRPr lang="en-US" altLang="ja-JP" sz="1800" dirty="0" smtClean="0">
                  <a:solidFill>
                    <a:prstClr val="black"/>
                  </a:solidFill>
                </a:endParaRPr>
              </a:p>
              <a:p>
                <a:pPr marL="0" indent="0">
                  <a:lnSpc>
                    <a:spcPct val="100000"/>
                  </a:lnSpc>
                  <a:spcBef>
                    <a:spcPts val="0"/>
                  </a:spcBef>
                  <a:buNone/>
                </a:pPr>
                <a:endParaRPr lang="en-US" altLang="ja-JP" sz="1800" dirty="0" smtClean="0">
                  <a:solidFill>
                    <a:prstClr val="black"/>
                  </a:solidFill>
                </a:endParaRPr>
              </a:p>
              <a:p>
                <a:pPr marL="0" indent="0">
                  <a:lnSpc>
                    <a:spcPct val="100000"/>
                  </a:lnSpc>
                  <a:spcBef>
                    <a:spcPts val="0"/>
                  </a:spcBef>
                  <a:buNone/>
                </a:pPr>
                <a:r>
                  <a:rPr lang="ja-JP" altLang="en-US" sz="1800" dirty="0" smtClean="0">
                    <a:solidFill>
                      <a:prstClr val="black"/>
                    </a:solidFill>
                  </a:rPr>
                  <a:t>があるとき</a:t>
                </a:r>
                <a:r>
                  <a:rPr lang="en-US" altLang="ja-JP" sz="1800" dirty="0" smtClean="0">
                    <a:solidFill>
                      <a:prstClr val="black"/>
                    </a:solidFill>
                  </a:rPr>
                  <a:t>, </a:t>
                </a:r>
                <a14:m>
                  <m:oMath xmlns:m="http://schemas.openxmlformats.org/officeDocument/2006/math">
                    <m:sSubSup>
                      <m:sSubSupPr>
                        <m:ctrlPr>
                          <a:rPr lang="en-US" altLang="ja-JP" sz="1800" i="1" smtClean="0">
                            <a:solidFill>
                              <a:prstClr val="black"/>
                            </a:solidFill>
                            <a:latin typeface="Cambria Math" panose="02040503050406030204" pitchFamily="18" charset="0"/>
                            <a:ea typeface="Cambria Math" panose="02040503050406030204" pitchFamily="18" charset="0"/>
                          </a:rPr>
                        </m:ctrlPr>
                      </m:sSubSupPr>
                      <m:e>
                        <m:acc>
                          <m:accPr>
                            <m:chr m:val="̂"/>
                            <m:ctrlPr>
                              <a:rPr lang="en-US" altLang="ja-JP" sz="1800" i="1" smtClean="0">
                                <a:solidFill>
                                  <a:prstClr val="black"/>
                                </a:solidFill>
                                <a:latin typeface="Cambria Math" panose="02040503050406030204" pitchFamily="18" charset="0"/>
                                <a:ea typeface="Cambria Math" panose="02040503050406030204" pitchFamily="18" charset="0"/>
                              </a:rPr>
                            </m:ctrlPr>
                          </m:accPr>
                          <m:e>
                            <m:r>
                              <a:rPr lang="en-US" altLang="ja-JP" sz="1800" b="1" i="1" smtClean="0">
                                <a:solidFill>
                                  <a:prstClr val="black"/>
                                </a:solidFill>
                                <a:latin typeface="Cambria Math" panose="02040503050406030204" pitchFamily="18" charset="0"/>
                                <a:ea typeface="Cambria Math" panose="02040503050406030204" pitchFamily="18" charset="0"/>
                              </a:rPr>
                              <m:t>𝒙</m:t>
                            </m:r>
                          </m:e>
                        </m:acc>
                      </m:e>
                      <m:sub>
                        <m:r>
                          <a:rPr lang="en-US" altLang="ja-JP" sz="1800" b="0" i="1" smtClean="0">
                            <a:solidFill>
                              <a:prstClr val="black"/>
                            </a:solidFill>
                            <a:latin typeface="Cambria Math" panose="02040503050406030204" pitchFamily="18" charset="0"/>
                            <a:ea typeface="Cambria Math" panose="02040503050406030204" pitchFamily="18" charset="0"/>
                          </a:rPr>
                          <m:t>𝑘</m:t>
                        </m:r>
                      </m:sub>
                      <m:sup>
                        <m:r>
                          <a:rPr lang="en-US" altLang="ja-JP" sz="1800" b="0" i="1" smtClean="0">
                            <a:solidFill>
                              <a:prstClr val="black"/>
                            </a:solidFill>
                            <a:latin typeface="Cambria Math" panose="02040503050406030204" pitchFamily="18" charset="0"/>
                            <a:ea typeface="Cambria Math" panose="02040503050406030204" pitchFamily="18" charset="0"/>
                          </a:rPr>
                          <m:t>(</m:t>
                        </m:r>
                        <m:r>
                          <a:rPr lang="en-US" altLang="ja-JP" sz="1800" b="0" i="1" smtClean="0">
                            <a:solidFill>
                              <a:prstClr val="black"/>
                            </a:solidFill>
                            <a:latin typeface="Cambria Math" panose="02040503050406030204" pitchFamily="18" charset="0"/>
                            <a:ea typeface="Cambria Math" panose="02040503050406030204" pitchFamily="18" charset="0"/>
                          </a:rPr>
                          <m:t>𝑖</m:t>
                        </m:r>
                        <m:r>
                          <a:rPr lang="en-US" altLang="ja-JP" sz="1800" b="0" i="1" smtClean="0">
                            <a:solidFill>
                              <a:prstClr val="black"/>
                            </a:solidFill>
                            <a:latin typeface="Cambria Math" panose="02040503050406030204" pitchFamily="18" charset="0"/>
                            <a:ea typeface="Cambria Math" panose="02040503050406030204" pitchFamily="18" charset="0"/>
                          </a:rPr>
                          <m:t>)</m:t>
                        </m:r>
                      </m:sup>
                    </m:sSubSup>
                    <m:r>
                      <a:rPr lang="en-US" altLang="ja-JP" sz="1800" b="0" i="1" smtClean="0">
                        <a:solidFill>
                          <a:prstClr val="black"/>
                        </a:solidFill>
                        <a:latin typeface="Cambria Math" panose="02040503050406030204" pitchFamily="18" charset="0"/>
                        <a:ea typeface="Cambria Math" panose="02040503050406030204" pitchFamily="18" charset="0"/>
                      </a:rPr>
                      <m:t>=</m:t>
                    </m:r>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𝒙</m:t>
                        </m:r>
                      </m:e>
                      <m:sub>
                        <m:r>
                          <a:rPr lang="en-US" altLang="ja-JP" sz="1800" i="1">
                            <a:solidFill>
                              <a:prstClr val="black"/>
                            </a:solidFill>
                            <a:latin typeface="Cambria Math" panose="02040503050406030204" pitchFamily="18" charset="0"/>
                            <a:ea typeface="Cambria Math" panose="02040503050406030204" pitchFamily="18" charset="0"/>
                          </a:rPr>
                          <m:t>𝑟</m:t>
                        </m:r>
                      </m:sub>
                    </m:sSub>
                  </m:oMath>
                </a14:m>
                <a:r>
                  <a:rPr lang="en-US" altLang="ja-JP" sz="1800" dirty="0" smtClean="0">
                    <a:solidFill>
                      <a:prstClr val="black"/>
                    </a:solidFill>
                  </a:rPr>
                  <a:t> </a:t>
                </a:r>
                <a:r>
                  <a:rPr lang="ja-JP" altLang="en-US" sz="1800" dirty="0" smtClean="0">
                    <a:solidFill>
                      <a:prstClr val="black"/>
                    </a:solidFill>
                  </a:rPr>
                  <a:t>とすると</a:t>
                </a:r>
                <a:r>
                  <a:rPr lang="en-US" altLang="ja-JP" sz="1800" dirty="0" smtClean="0">
                    <a:solidFill>
                      <a:prstClr val="black"/>
                    </a:solidFill>
                  </a:rPr>
                  <a:t>, </a:t>
                </a:r>
                <a14:m>
                  <m:oMath xmlns:m="http://schemas.openxmlformats.org/officeDocument/2006/math">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𝒎</m:t>
                        </m:r>
                      </m:e>
                      <m:sub>
                        <m:r>
                          <a:rPr lang="en-US" altLang="ja-JP" sz="1800" i="1">
                            <a:solidFill>
                              <a:prstClr val="black"/>
                            </a:solidFill>
                            <a:latin typeface="Cambria Math" panose="02040503050406030204" pitchFamily="18" charset="0"/>
                            <a:ea typeface="Cambria Math" panose="02040503050406030204" pitchFamily="18" charset="0"/>
                          </a:rPr>
                          <m:t>𝑖</m:t>
                        </m:r>
                        <m:r>
                          <a:rPr lang="en-US" altLang="ja-JP" sz="1800" i="1">
                            <a:solidFill>
                              <a:prstClr val="black"/>
                            </a:solidFill>
                            <a:latin typeface="Cambria Math" panose="02040503050406030204" pitchFamily="18" charset="0"/>
                            <a:ea typeface="Cambria Math" panose="02040503050406030204" pitchFamily="18" charset="0"/>
                          </a:rPr>
                          <m:t>+1</m:t>
                        </m:r>
                      </m:sub>
                    </m:sSub>
                    <m:r>
                      <a:rPr lang="en-US" altLang="ja-JP" sz="1800" i="1">
                        <a:solidFill>
                          <a:prstClr val="black"/>
                        </a:solidFill>
                        <a:latin typeface="Cambria Math" panose="02040503050406030204" pitchFamily="18" charset="0"/>
                        <a:ea typeface="Cambria Math" panose="02040503050406030204" pitchFamily="18" charset="0"/>
                      </a:rPr>
                      <m:t>−</m:t>
                    </m:r>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𝒎</m:t>
                        </m:r>
                      </m:e>
                      <m:sub>
                        <m:r>
                          <a:rPr lang="en-US" altLang="ja-JP" sz="1800" i="1">
                            <a:solidFill>
                              <a:prstClr val="black"/>
                            </a:solidFill>
                            <a:latin typeface="Cambria Math" panose="02040503050406030204" pitchFamily="18" charset="0"/>
                            <a:ea typeface="Cambria Math" panose="02040503050406030204" pitchFamily="18" charset="0"/>
                          </a:rPr>
                          <m:t>𝑖</m:t>
                        </m:r>
                      </m:sub>
                    </m:sSub>
                  </m:oMath>
                </a14:m>
                <a:r>
                  <a:rPr lang="ja-JP" altLang="en-US" sz="1800" dirty="0" smtClean="0">
                    <a:solidFill>
                      <a:prstClr val="black"/>
                    </a:solidFill>
                  </a:rPr>
                  <a:t>と</a:t>
                </a:r>
                <a14:m>
                  <m:oMath xmlns:m="http://schemas.openxmlformats.org/officeDocument/2006/math">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𝒙</m:t>
                        </m:r>
                      </m:e>
                      <m:sub>
                        <m:r>
                          <a:rPr lang="en-US" altLang="ja-JP" sz="1800" i="1">
                            <a:solidFill>
                              <a:prstClr val="black"/>
                            </a:solidFill>
                            <a:latin typeface="Cambria Math" panose="02040503050406030204" pitchFamily="18" charset="0"/>
                            <a:ea typeface="Cambria Math" panose="02040503050406030204" pitchFamily="18" charset="0"/>
                          </a:rPr>
                          <m:t>𝑟</m:t>
                        </m:r>
                      </m:sub>
                    </m:sSub>
                    <m:r>
                      <a:rPr lang="en-US" altLang="ja-JP" sz="1800" i="1">
                        <a:solidFill>
                          <a:prstClr val="black"/>
                        </a:solidFill>
                        <a:latin typeface="Cambria Math" panose="02040503050406030204" pitchFamily="18" charset="0"/>
                        <a:ea typeface="Cambria Math" panose="02040503050406030204" pitchFamily="18" charset="0"/>
                      </a:rPr>
                      <m:t>−</m:t>
                    </m:r>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𝒎</m:t>
                        </m:r>
                      </m:e>
                      <m:sub>
                        <m:r>
                          <a:rPr lang="en-US" altLang="ja-JP" sz="1800" i="1">
                            <a:solidFill>
                              <a:prstClr val="black"/>
                            </a:solidFill>
                            <a:latin typeface="Cambria Math" panose="02040503050406030204" pitchFamily="18" charset="0"/>
                            <a:ea typeface="Cambria Math" panose="02040503050406030204" pitchFamily="18" charset="0"/>
                          </a:rPr>
                          <m:t>𝑖</m:t>
                        </m:r>
                      </m:sub>
                    </m:sSub>
                  </m:oMath>
                </a14:m>
                <a:r>
                  <a:rPr lang="ja-JP" altLang="en-US" sz="1800" dirty="0" smtClean="0">
                    <a:solidFill>
                      <a:prstClr val="black"/>
                    </a:solidFill>
                  </a:rPr>
                  <a:t>の角度</a:t>
                </a:r>
                <a14:m>
                  <m:oMath xmlns:m="http://schemas.openxmlformats.org/officeDocument/2006/math">
                    <m:r>
                      <a:rPr lang="ja-JP" altLang="en-US" sz="1800" i="1" smtClean="0">
                        <a:solidFill>
                          <a:prstClr val="black"/>
                        </a:solidFill>
                        <a:latin typeface="Cambria Math" panose="02040503050406030204" pitchFamily="18" charset="0"/>
                      </a:rPr>
                      <m:t>𝜃</m:t>
                    </m:r>
                  </m:oMath>
                </a14:m>
                <a:r>
                  <a:rPr lang="ja-JP" altLang="en-US" sz="1800" dirty="0" smtClean="0">
                    <a:solidFill>
                      <a:prstClr val="black"/>
                    </a:solidFill>
                  </a:rPr>
                  <a:t>は</a:t>
                </a:r>
                <a:r>
                  <a:rPr lang="en-US" altLang="ja-JP" sz="1800" dirty="0" smtClean="0">
                    <a:solidFill>
                      <a:prstClr val="black"/>
                    </a:solidFill>
                  </a:rPr>
                  <a:t>, </a:t>
                </a:r>
              </a:p>
              <a:p>
                <a:pPr marL="0" indent="0">
                  <a:lnSpc>
                    <a:spcPct val="100000"/>
                  </a:lnSpc>
                  <a:spcBef>
                    <a:spcPts val="0"/>
                  </a:spcBef>
                  <a:buNone/>
                </a:pPr>
                <a:endParaRPr lang="en-US" altLang="ja-JP" sz="1800" dirty="0" smtClean="0">
                  <a:solidFill>
                    <a:prstClr val="black"/>
                  </a:solidFill>
                </a:endParaRP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func>
                        <m:funcPr>
                          <m:ctrlPr>
                            <a:rPr lang="en-US" altLang="ja-JP" sz="1800" i="1">
                              <a:solidFill>
                                <a:prstClr val="black"/>
                              </a:solidFill>
                              <a:latin typeface="Cambria Math" panose="02040503050406030204" pitchFamily="18" charset="0"/>
                            </a:rPr>
                          </m:ctrlPr>
                        </m:funcPr>
                        <m:fName>
                          <m:r>
                            <m:rPr>
                              <m:sty m:val="p"/>
                            </m:rPr>
                            <a:rPr lang="en-US" altLang="ja-JP" sz="1800">
                              <a:solidFill>
                                <a:prstClr val="black"/>
                              </a:solidFill>
                              <a:latin typeface="Cambria Math" panose="02040503050406030204" pitchFamily="18" charset="0"/>
                            </a:rPr>
                            <m:t>cos</m:t>
                          </m:r>
                        </m:fName>
                        <m:e>
                          <m:r>
                            <a:rPr lang="ja-JP" altLang="en-US" sz="1800" i="1">
                              <a:solidFill>
                                <a:prstClr val="black"/>
                              </a:solidFill>
                              <a:latin typeface="Cambria Math" panose="02040503050406030204" pitchFamily="18" charset="0"/>
                            </a:rPr>
                            <m:t>𝜃</m:t>
                          </m:r>
                        </m:e>
                      </m:func>
                      <m:r>
                        <a:rPr lang="en-US" altLang="ja-JP" sz="1800" i="1">
                          <a:solidFill>
                            <a:prstClr val="black"/>
                          </a:solidFill>
                          <a:latin typeface="Cambria Math" panose="02040503050406030204" pitchFamily="18" charset="0"/>
                        </a:rPr>
                        <m:t>=</m:t>
                      </m:r>
                      <m:f>
                        <m:fPr>
                          <m:ctrlPr>
                            <a:rPr lang="en-US" altLang="ja-JP" sz="1800" i="1">
                              <a:solidFill>
                                <a:prstClr val="black"/>
                              </a:solidFill>
                              <a:latin typeface="Cambria Math" panose="02040503050406030204" pitchFamily="18" charset="0"/>
                            </a:rPr>
                          </m:ctrlPr>
                        </m:fPr>
                        <m:num>
                          <m:r>
                            <a:rPr lang="en-US" altLang="ja-JP" sz="1800" i="1">
                              <a:solidFill>
                                <a:prstClr val="black"/>
                              </a:solidFill>
                              <a:latin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r>
                                <a:rPr lang="en-US" altLang="ja-JP" sz="1800" i="1">
                                  <a:solidFill>
                                    <a:prstClr val="black"/>
                                  </a:solidFill>
                                  <a:latin typeface="Cambria Math" panose="02040503050406030204" pitchFamily="18" charset="0"/>
                                </a:rPr>
                                <m:t>+1</m:t>
                              </m:r>
                            </m:sub>
                          </m:sSub>
                          <m:r>
                            <a:rPr lang="en-US" altLang="ja-JP" sz="1800" i="1">
                              <a:solidFill>
                                <a:prstClr val="black"/>
                              </a:solidFill>
                              <a:latin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sub>
                          </m:sSub>
                          <m:r>
                            <a:rPr lang="en-US" altLang="ja-JP" sz="1800" i="1">
                              <a:solidFill>
                                <a:prstClr val="black"/>
                              </a:solidFill>
                              <a:latin typeface="Cambria Math" panose="02040503050406030204" pitchFamily="18" charset="0"/>
                            </a:rPr>
                            <m:t>)</m:t>
                          </m:r>
                          <m:r>
                            <a:rPr lang="en-US" altLang="ja-JP" sz="1800" i="1">
                              <a:solidFill>
                                <a:prstClr val="black"/>
                              </a:solidFill>
                              <a:latin typeface="Cambria Math" panose="02040503050406030204" pitchFamily="18" charset="0"/>
                              <a:ea typeface="Cambria Math" panose="02040503050406030204" pitchFamily="18" charset="0"/>
                            </a:rPr>
                            <m:t>∙(</m:t>
                          </m:r>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𝒙</m:t>
                              </m:r>
                            </m:e>
                            <m:sub>
                              <m:r>
                                <a:rPr lang="en-US" altLang="ja-JP" sz="1800" i="1">
                                  <a:solidFill>
                                    <a:prstClr val="black"/>
                                  </a:solidFill>
                                  <a:latin typeface="Cambria Math" panose="02040503050406030204" pitchFamily="18" charset="0"/>
                                  <a:ea typeface="Cambria Math" panose="02040503050406030204" pitchFamily="18" charset="0"/>
                                </a:rPr>
                                <m:t>𝑟</m:t>
                              </m:r>
                            </m:sub>
                          </m:sSub>
                          <m:r>
                            <a:rPr lang="en-US" altLang="ja-JP" sz="1800" i="1">
                              <a:solidFill>
                                <a:prstClr val="black"/>
                              </a:solidFill>
                              <a:latin typeface="Cambria Math" panose="02040503050406030204" pitchFamily="18" charset="0"/>
                              <a:ea typeface="Cambria Math" panose="02040503050406030204" pitchFamily="18" charset="0"/>
                            </a:rPr>
                            <m:t>−</m:t>
                          </m:r>
                          <m:sSub>
                            <m:sSubPr>
                              <m:ctrlPr>
                                <a:rPr lang="en-US" altLang="ja-JP" sz="1800" i="1">
                                  <a:solidFill>
                                    <a:prstClr val="black"/>
                                  </a:solidFill>
                                  <a:latin typeface="Cambria Math" panose="02040503050406030204" pitchFamily="18" charset="0"/>
                                  <a:ea typeface="Cambria Math" panose="02040503050406030204" pitchFamily="18" charset="0"/>
                                </a:rPr>
                              </m:ctrlPr>
                            </m:sSubPr>
                            <m:e>
                              <m:r>
                                <a:rPr lang="en-US" altLang="ja-JP" sz="1800" b="1" i="1">
                                  <a:solidFill>
                                    <a:prstClr val="black"/>
                                  </a:solidFill>
                                  <a:latin typeface="Cambria Math" panose="02040503050406030204" pitchFamily="18" charset="0"/>
                                  <a:ea typeface="Cambria Math" panose="02040503050406030204" pitchFamily="18" charset="0"/>
                                </a:rPr>
                                <m:t>𝒎</m:t>
                              </m:r>
                            </m:e>
                            <m:sub>
                              <m:r>
                                <a:rPr lang="en-US" altLang="ja-JP" sz="1800" i="1">
                                  <a:solidFill>
                                    <a:prstClr val="black"/>
                                  </a:solidFill>
                                  <a:latin typeface="Cambria Math" panose="02040503050406030204" pitchFamily="18" charset="0"/>
                                  <a:ea typeface="Cambria Math" panose="02040503050406030204" pitchFamily="18" charset="0"/>
                                </a:rPr>
                                <m:t>𝑖</m:t>
                              </m:r>
                            </m:sub>
                          </m:sSub>
                          <m:r>
                            <a:rPr lang="en-US" altLang="ja-JP" sz="1800" i="1">
                              <a:solidFill>
                                <a:prstClr val="black"/>
                              </a:solidFill>
                              <a:latin typeface="Cambria Math" panose="02040503050406030204" pitchFamily="18" charset="0"/>
                              <a:ea typeface="Cambria Math" panose="02040503050406030204" pitchFamily="18" charset="0"/>
                            </a:rPr>
                            <m:t>)</m:t>
                          </m:r>
                        </m:num>
                        <m:den>
                          <m:d>
                            <m:dPr>
                              <m:begChr m:val="‖"/>
                              <m:endChr m:val="‖"/>
                              <m:ctrlPr>
                                <a:rPr lang="en-US" altLang="ja-JP" sz="1800" i="1">
                                  <a:solidFill>
                                    <a:prstClr val="black"/>
                                  </a:solidFill>
                                  <a:latin typeface="Cambria Math" panose="02040503050406030204" pitchFamily="18" charset="0"/>
                                </a:rPr>
                              </m:ctrlPr>
                            </m:dPr>
                            <m:e>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r>
                                    <a:rPr lang="en-US" altLang="ja-JP" sz="1800" i="1">
                                      <a:solidFill>
                                        <a:prstClr val="black"/>
                                      </a:solidFill>
                                      <a:latin typeface="Cambria Math" panose="02040503050406030204" pitchFamily="18" charset="0"/>
                                    </a:rPr>
                                    <m:t>+1</m:t>
                                  </m:r>
                                </m:sub>
                              </m:sSub>
                              <m:r>
                                <a:rPr lang="en-US" altLang="ja-JP" sz="1800" i="1">
                                  <a:solidFill>
                                    <a:prstClr val="black"/>
                                  </a:solidFill>
                                  <a:latin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sub>
                              </m:sSub>
                            </m:e>
                          </m:d>
                          <m:d>
                            <m:dPr>
                              <m:begChr m:val="‖"/>
                              <m:endChr m:val="‖"/>
                              <m:ctrlPr>
                                <a:rPr lang="en-US" altLang="ja-JP" sz="1800" i="1">
                                  <a:solidFill>
                                    <a:prstClr val="black"/>
                                  </a:solidFill>
                                  <a:latin typeface="Cambria Math" panose="02040503050406030204" pitchFamily="18" charset="0"/>
                                </a:rPr>
                              </m:ctrlPr>
                            </m:dPr>
                            <m:e>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𝒙</m:t>
                                  </m:r>
                                </m:e>
                                <m:sub>
                                  <m:r>
                                    <a:rPr lang="en-US" altLang="ja-JP" sz="1800" i="1">
                                      <a:solidFill>
                                        <a:prstClr val="black"/>
                                      </a:solidFill>
                                      <a:latin typeface="Cambria Math" panose="02040503050406030204" pitchFamily="18" charset="0"/>
                                    </a:rPr>
                                    <m:t>𝑟</m:t>
                                  </m:r>
                                </m:sub>
                              </m:sSub>
                              <m:r>
                                <a:rPr lang="en-US" altLang="ja-JP" sz="1800" i="1">
                                  <a:solidFill>
                                    <a:prstClr val="black"/>
                                  </a:solidFill>
                                  <a:latin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sub>
                              </m:sSub>
                            </m:e>
                          </m:d>
                        </m:den>
                      </m:f>
                      <m:r>
                        <a:rPr lang="en-US" altLang="ja-JP" sz="1800" b="0" i="1" smtClean="0">
                          <a:solidFill>
                            <a:prstClr val="black"/>
                          </a:solidFill>
                          <a:latin typeface="Cambria Math" panose="02040503050406030204" pitchFamily="18" charset="0"/>
                        </a:rPr>
                        <m:t>  (</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𝒙</m:t>
                          </m:r>
                        </m:e>
                        <m:sub>
                          <m:r>
                            <a:rPr lang="en-US" altLang="ja-JP" sz="1800" i="1">
                              <a:solidFill>
                                <a:prstClr val="black"/>
                              </a:solidFill>
                              <a:latin typeface="Cambria Math" panose="02040503050406030204" pitchFamily="18" charset="0"/>
                            </a:rPr>
                            <m:t>𝑟</m:t>
                          </m:r>
                        </m:sub>
                      </m:sSub>
                      <m:r>
                        <a:rPr lang="en-US" altLang="ja-JP" sz="1800" i="1" smtClean="0">
                          <a:solidFill>
                            <a:prstClr val="black"/>
                          </a:solidFill>
                          <a:latin typeface="Cambria Math" panose="02040503050406030204" pitchFamily="18" charset="0"/>
                          <a:ea typeface="Cambria Math" panose="02040503050406030204" pitchFamily="18" charset="0"/>
                        </a:rPr>
                        <m:t>≠</m:t>
                      </m:r>
                      <m:sSub>
                        <m:sSubPr>
                          <m:ctrlPr>
                            <a:rPr lang="en-US" altLang="ja-JP" sz="1800" i="1">
                              <a:solidFill>
                                <a:prstClr val="black"/>
                              </a:solidFill>
                              <a:latin typeface="Cambria Math" panose="02040503050406030204" pitchFamily="18" charset="0"/>
                            </a:rPr>
                          </m:ctrlPr>
                        </m:sSubPr>
                        <m:e>
                          <m:r>
                            <a:rPr lang="en-US" altLang="ja-JP" sz="1800" b="1" i="1">
                              <a:solidFill>
                                <a:prstClr val="black"/>
                              </a:solidFill>
                              <a:latin typeface="Cambria Math" panose="02040503050406030204" pitchFamily="18" charset="0"/>
                            </a:rPr>
                            <m:t>𝒎</m:t>
                          </m:r>
                        </m:e>
                        <m:sub>
                          <m:r>
                            <a:rPr lang="en-US" altLang="ja-JP" sz="1800" i="1">
                              <a:solidFill>
                                <a:prstClr val="black"/>
                              </a:solidFill>
                              <a:latin typeface="Cambria Math" panose="02040503050406030204" pitchFamily="18" charset="0"/>
                            </a:rPr>
                            <m:t>𝑖</m:t>
                          </m:r>
                        </m:sub>
                      </m:sSub>
                      <m:r>
                        <a:rPr lang="en-US" altLang="ja-JP" sz="1800" b="0" i="1" smtClean="0">
                          <a:solidFill>
                            <a:prstClr val="black"/>
                          </a:solidFill>
                          <a:latin typeface="Cambria Math" panose="02040503050406030204" pitchFamily="18" charset="0"/>
                        </a:rPr>
                        <m:t>)</m:t>
                      </m:r>
                    </m:oMath>
                  </m:oMathPara>
                </a14:m>
                <a:endParaRPr lang="en-US" altLang="ja-JP" sz="1800" dirty="0" smtClean="0">
                  <a:solidFill>
                    <a:prstClr val="black"/>
                  </a:solidFill>
                </a:endParaRPr>
              </a:p>
              <a:p>
                <a:pPr marL="0" indent="0">
                  <a:lnSpc>
                    <a:spcPct val="100000"/>
                  </a:lnSpc>
                  <a:spcBef>
                    <a:spcPts val="0"/>
                  </a:spcBef>
                  <a:buNone/>
                </a:pPr>
                <a:endParaRPr lang="en-US" altLang="ja-JP" sz="1800" dirty="0" smtClean="0">
                  <a:solidFill>
                    <a:prstClr val="black"/>
                  </a:solidFill>
                </a:endParaRPr>
              </a:p>
              <a:p>
                <a:pPr marL="0" indent="0">
                  <a:lnSpc>
                    <a:spcPct val="100000"/>
                  </a:lnSpc>
                  <a:spcBef>
                    <a:spcPts val="0"/>
                  </a:spcBef>
                  <a:buNone/>
                </a:pPr>
                <a:r>
                  <a:rPr lang="ja-JP" altLang="en-US" sz="1800" dirty="0" smtClean="0">
                    <a:solidFill>
                      <a:prstClr val="black"/>
                    </a:solidFill>
                  </a:rPr>
                  <a:t>これより</a:t>
                </a:r>
                <a:r>
                  <a:rPr lang="en-US" altLang="ja-JP" sz="1800" dirty="0" smtClean="0">
                    <a:solidFill>
                      <a:prstClr val="black"/>
                    </a:solidFill>
                  </a:rPr>
                  <a:t>, </a:t>
                </a:r>
                <a:r>
                  <a:rPr lang="ja-JP" altLang="en-US" sz="1800" dirty="0" smtClean="0">
                    <a:solidFill>
                      <a:prstClr val="black"/>
                    </a:solidFill>
                  </a:rPr>
                  <a:t>ロボット</a:t>
                </a:r>
                <a:r>
                  <a:rPr lang="ja-JP" altLang="en-US" sz="1800" dirty="0">
                    <a:solidFill>
                      <a:prstClr val="black"/>
                    </a:solidFill>
                  </a:rPr>
                  <a:t>との距離</a:t>
                </a:r>
                <a14:m>
                  <m:oMath xmlns:m="http://schemas.openxmlformats.org/officeDocument/2006/math">
                    <m:sSub>
                      <m:sSubPr>
                        <m:ctrlPr>
                          <a:rPr lang="en-US" altLang="ja-JP" sz="1800" i="1">
                            <a:solidFill>
                              <a:schemeClr val="tx1"/>
                            </a:solidFill>
                            <a:latin typeface="Cambria Math" panose="02040503050406030204" pitchFamily="18" charset="0"/>
                          </a:rPr>
                        </m:ctrlPr>
                      </m:sSubPr>
                      <m:e>
                        <m:r>
                          <a:rPr lang="en-US" altLang="ja-JP" sz="1800" i="1">
                            <a:solidFill>
                              <a:schemeClr val="tx1"/>
                            </a:solidFill>
                            <a:latin typeface="Cambria Math" panose="02040503050406030204" pitchFamily="18" charset="0"/>
                          </a:rPr>
                          <m:t>𝑑</m:t>
                        </m:r>
                      </m:e>
                      <m:sub>
                        <m:r>
                          <a:rPr lang="en-US" altLang="ja-JP" sz="1800" i="1">
                            <a:solidFill>
                              <a:schemeClr val="tx1"/>
                            </a:solidFill>
                            <a:latin typeface="Cambria Math" panose="02040503050406030204" pitchFamily="18" charset="0"/>
                          </a:rPr>
                          <m:t>𝑘</m:t>
                        </m:r>
                      </m:sub>
                    </m:sSub>
                  </m:oMath>
                </a14:m>
                <a:r>
                  <a:rPr lang="ja-JP" altLang="en-US" sz="1800" dirty="0">
                    <a:solidFill>
                      <a:prstClr val="black"/>
                    </a:solidFill>
                  </a:rPr>
                  <a:t>は</a:t>
                </a:r>
                <a:r>
                  <a:rPr lang="en-US" altLang="ja-JP" sz="1800" dirty="0">
                    <a:solidFill>
                      <a:prstClr val="black"/>
                    </a:solidFill>
                  </a:rPr>
                  <a:t>, </a:t>
                </a:r>
                <a:endParaRPr lang="en-US" altLang="ja-JP" sz="1800" dirty="0" smtClean="0">
                  <a:solidFill>
                    <a:prstClr val="black"/>
                  </a:solidFill>
                </a:endParaRPr>
              </a:p>
              <a:p>
                <a:pPr marL="0" indent="0">
                  <a:lnSpc>
                    <a:spcPct val="100000"/>
                  </a:lnSpc>
                  <a:spcBef>
                    <a:spcPts val="0"/>
                  </a:spcBef>
                  <a:buNone/>
                </a:pPr>
                <a:endParaRPr lang="en-US" altLang="ja-JP" sz="1800" dirty="0" smtClean="0">
                  <a:solidFill>
                    <a:prstClr val="black"/>
                  </a:solidFill>
                </a:endParaRPr>
              </a:p>
              <a:p>
                <a:pPr marL="0" indent="0">
                  <a:lnSpc>
                    <a:spcPct val="100000"/>
                  </a:lnSpc>
                  <a:spcBef>
                    <a:spcPts val="0"/>
                  </a:spcBef>
                  <a:buNone/>
                </a:pPr>
                <a:endParaRPr lang="en-US" altLang="ja-JP" sz="1800" dirty="0">
                  <a:solidFill>
                    <a:prstClr val="black"/>
                  </a:solidFill>
                </a:endParaRPr>
              </a:p>
              <a:p>
                <a:pPr marL="0" indent="0">
                  <a:lnSpc>
                    <a:spcPct val="100000"/>
                  </a:lnSpc>
                  <a:spcBef>
                    <a:spcPts val="0"/>
                  </a:spcBef>
                  <a:buNone/>
                </a:pPr>
                <a:endParaRPr lang="en-US" altLang="ja-JP" sz="1800" dirty="0" smtClean="0">
                  <a:solidFill>
                    <a:prstClr val="black"/>
                  </a:solidFill>
                </a:endParaRPr>
              </a:p>
            </p:txBody>
          </p:sp>
        </mc:Choice>
        <mc:Fallback xmlns="">
          <p:sp>
            <p:nvSpPr>
              <p:cNvPr id="38" name="コンテンツ プレースホルダー 6"/>
              <p:cNvSpPr txBox="1">
                <a:spLocks noRot="1" noChangeAspect="1" noMove="1" noResize="1" noEditPoints="1" noAdjustHandles="1" noChangeArrowheads="1" noChangeShapeType="1" noTextEdit="1"/>
              </p:cNvSpPr>
              <p:nvPr/>
            </p:nvSpPr>
            <p:spPr>
              <a:xfrm>
                <a:off x="104293" y="2352077"/>
                <a:ext cx="8281765" cy="4390425"/>
              </a:xfrm>
              <a:prstGeom prst="roundRect">
                <a:avLst/>
              </a:prstGeom>
              <a:blipFill rotWithShape="0">
                <a:blip r:embed="rId3"/>
                <a:stretch>
                  <a:fillRect/>
                </a:stretch>
              </a:blipFill>
              <a:ln w="38100" cap="flat" cmpd="sng" algn="ctr">
                <a:solidFill>
                  <a:srgbClr val="002060"/>
                </a:solidFill>
                <a:prstDash val="solid"/>
                <a:miter lim="800000"/>
              </a:ln>
            </p:spPr>
            <p:txBody>
              <a:bodyPr/>
              <a:lstStyle/>
              <a:p>
                <a:r>
                  <a:rPr lang="ja-JP" altLang="en-US">
                    <a:noFill/>
                  </a:rPr>
                  <a:t> </a:t>
                </a:r>
              </a:p>
            </p:txBody>
          </p:sp>
        </mc:Fallback>
      </mc:AlternateContent>
      <p:sp>
        <p:nvSpPr>
          <p:cNvPr id="4" name="タイトル 1"/>
          <p:cNvSpPr>
            <a:spLocks noGrp="1"/>
          </p:cNvSpPr>
          <p:nvPr>
            <p:ph type="title"/>
          </p:nvPr>
        </p:nvSpPr>
        <p:spPr>
          <a:xfrm>
            <a:off x="0" y="15772"/>
            <a:ext cx="9144000" cy="994172"/>
          </a:xfrm>
        </p:spPr>
        <p:txBody>
          <a:bodyPr>
            <a:normAutofit/>
          </a:bodyPr>
          <a:lstStyle/>
          <a:p>
            <a:r>
              <a:rPr lang="ja-JP" altLang="en-US" sz="3200" dirty="0"/>
              <a:t>地図</a:t>
            </a:r>
            <a:r>
              <a:rPr lang="ja-JP" altLang="en-US" sz="3200" dirty="0" smtClean="0"/>
              <a:t>情報の作成方法</a:t>
            </a:r>
            <a:r>
              <a:rPr lang="en-US" altLang="ja-JP" sz="3200" dirty="0" smtClean="0">
                <a:latin typeface="+mj-ea"/>
              </a:rPr>
              <a:t>(2/2)</a:t>
            </a:r>
            <a:endParaRPr kumimoji="1" lang="ja-JP" altLang="en-US" sz="3200" dirty="0">
              <a:latin typeface="+mj-ea"/>
            </a:endParaRPr>
          </a:p>
        </p:txBody>
      </p:sp>
      <p:grpSp>
        <p:nvGrpSpPr>
          <p:cNvPr id="11" name="グループ化 10"/>
          <p:cNvGrpSpPr/>
          <p:nvPr/>
        </p:nvGrpSpPr>
        <p:grpSpPr>
          <a:xfrm>
            <a:off x="4712991" y="386740"/>
            <a:ext cx="4070774" cy="1863559"/>
            <a:chOff x="-292130" y="2644699"/>
            <a:chExt cx="4652056" cy="2100522"/>
          </a:xfrm>
        </p:grpSpPr>
        <p:grpSp>
          <p:nvGrpSpPr>
            <p:cNvPr id="12" name="グループ化 11"/>
            <p:cNvGrpSpPr/>
            <p:nvPr/>
          </p:nvGrpSpPr>
          <p:grpSpPr>
            <a:xfrm>
              <a:off x="-292130" y="2644699"/>
              <a:ext cx="4652056" cy="2100522"/>
              <a:chOff x="787036" y="4246529"/>
              <a:chExt cx="4652056" cy="2100522"/>
            </a:xfrm>
          </p:grpSpPr>
          <p:cxnSp>
            <p:nvCxnSpPr>
              <p:cNvPr id="15" name="直線コネクタ 14"/>
              <p:cNvCxnSpPr/>
              <p:nvPr/>
            </p:nvCxnSpPr>
            <p:spPr>
              <a:xfrm>
                <a:off x="818866" y="5977719"/>
                <a:ext cx="45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フローチャート: 結合子 15"/>
              <p:cNvSpPr/>
              <p:nvPr/>
            </p:nvSpPr>
            <p:spPr>
              <a:xfrm>
                <a:off x="2026691" y="5923128"/>
                <a:ext cx="109183" cy="109182"/>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p:cNvSpPr/>
              <p:nvPr/>
            </p:nvSpPr>
            <p:spPr>
              <a:xfrm>
                <a:off x="4287670" y="5923128"/>
                <a:ext cx="109183" cy="109182"/>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3111763" y="4628591"/>
                    <a:ext cx="475258"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𝒙</m:t>
                              </m:r>
                            </m:e>
                            <m:sub>
                              <m:r>
                                <a:rPr kumimoji="1" lang="en-US" altLang="ja-JP" b="0" i="1" smtClean="0">
                                  <a:latin typeface="Cambria Math" panose="02040503050406030204" pitchFamily="18" charset="0"/>
                                </a:rPr>
                                <m:t>𝑟</m:t>
                              </m:r>
                            </m:sub>
                          </m:sSub>
                        </m:oMath>
                      </m:oMathPara>
                    </a14:m>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111763" y="4628591"/>
                    <a:ext cx="475258" cy="369332"/>
                  </a:xfrm>
                  <a:prstGeom prst="rect">
                    <a:avLst/>
                  </a:prstGeom>
                  <a:blipFill rotWithShape="0">
                    <a:blip r:embed="rId4"/>
                    <a:stretch>
                      <a:fillRect b="-74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90957" y="4775384"/>
                    <a:ext cx="475258"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𝒙</m:t>
                              </m:r>
                            </m:e>
                            <m:sub>
                              <m:r>
                                <a:rPr kumimoji="1" lang="en-US" altLang="ja-JP" b="0" i="1" smtClean="0">
                                  <a:latin typeface="Cambria Math" panose="02040503050406030204" pitchFamily="18" charset="0"/>
                                </a:rPr>
                                <m:t>𝑟</m:t>
                              </m:r>
                            </m:sub>
                          </m:sSub>
                        </m:oMath>
                      </m:oMathPara>
                    </a14:m>
                    <a:endParaRPr kumimoji="1" lang="ja-JP" altLang="en-US"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90957" y="4775384"/>
                    <a:ext cx="475258" cy="369332"/>
                  </a:xfrm>
                  <a:prstGeom prst="rect">
                    <a:avLst/>
                  </a:prstGeom>
                  <a:blipFill rotWithShape="0">
                    <a:blip r:embed="rId5"/>
                    <a:stretch>
                      <a:fillRect b="-74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4963834" y="4775383"/>
                    <a:ext cx="475258"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𝒙</m:t>
                              </m:r>
                            </m:e>
                            <m:sub>
                              <m:r>
                                <a:rPr kumimoji="1" lang="en-US" altLang="ja-JP" b="0" i="1" smtClean="0">
                                  <a:latin typeface="Cambria Math" panose="02040503050406030204" pitchFamily="18" charset="0"/>
                                </a:rPr>
                                <m:t>𝑟</m:t>
                              </m:r>
                            </m:sub>
                          </m:sSub>
                        </m:oMath>
                      </m:oMathPara>
                    </a14:m>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63834" y="4775383"/>
                    <a:ext cx="475258" cy="369332"/>
                  </a:xfrm>
                  <a:prstGeom prst="rect">
                    <a:avLst/>
                  </a:prstGeom>
                  <a:blipFill rotWithShape="0">
                    <a:blip r:embed="rId6"/>
                    <a:stretch>
                      <a:fillRect b="-740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960120" y="5977719"/>
                    <a:ext cx="746615"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𝒎</m:t>
                              </m:r>
                            </m:e>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Sub>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960120" y="5977719"/>
                    <a:ext cx="746615" cy="369332"/>
                  </a:xfrm>
                  <a:prstGeom prst="rect">
                    <a:avLst/>
                  </a:prstGeom>
                  <a:blipFill rotWithShape="0">
                    <a:blip r:embed="rId7"/>
                    <a:stretch>
                      <a:fillRect b="-1296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1790814" y="5973775"/>
                    <a:ext cx="527004"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1" i="1" smtClean="0">
                                  <a:latin typeface="Cambria Math" panose="02040503050406030204" pitchFamily="18" charset="0"/>
                                </a:rPr>
                                <m:t>𝒎</m:t>
                              </m:r>
                            </m:e>
                            <m:sub>
                              <m:r>
                                <a:rPr kumimoji="1" lang="en-US" altLang="ja-JP" b="0" i="1" smtClean="0">
                                  <a:latin typeface="Cambria Math" panose="02040503050406030204" pitchFamily="18" charset="0"/>
                                </a:rPr>
                                <m:t>𝑖</m:t>
                              </m:r>
                            </m:sub>
                          </m:sSub>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1790814" y="5973775"/>
                    <a:ext cx="527004" cy="369332"/>
                  </a:xfrm>
                  <a:prstGeom prst="rect">
                    <a:avLst/>
                  </a:prstGeom>
                  <a:blipFill rotWithShape="0">
                    <a:blip r:embed="rId8"/>
                    <a:stretch>
                      <a:fillRect b="-12963"/>
                    </a:stretch>
                  </a:blipFill>
                  <a:ln>
                    <a:noFill/>
                  </a:ln>
                </p:spPr>
                <p:txBody>
                  <a:bodyPr/>
                  <a:lstStyle/>
                  <a:p>
                    <a:r>
                      <a:rPr lang="ja-JP" altLang="en-US">
                        <a:noFill/>
                      </a:rPr>
                      <a:t> </a:t>
                    </a:r>
                  </a:p>
                </p:txBody>
              </p:sp>
            </mc:Fallback>
          </mc:AlternateContent>
          <p:sp>
            <p:nvSpPr>
              <p:cNvPr id="23" name="フローチャート: 結合子 22"/>
              <p:cNvSpPr/>
              <p:nvPr/>
            </p:nvSpPr>
            <p:spPr>
              <a:xfrm>
                <a:off x="3346922" y="5127867"/>
                <a:ext cx="109183" cy="109182"/>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結合子 23"/>
              <p:cNvSpPr/>
              <p:nvPr/>
            </p:nvSpPr>
            <p:spPr>
              <a:xfrm>
                <a:off x="1208204" y="5274301"/>
                <a:ext cx="109183" cy="109182"/>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p:cNvSpPr/>
              <p:nvPr/>
            </p:nvSpPr>
            <p:spPr>
              <a:xfrm>
                <a:off x="4875412" y="5165119"/>
                <a:ext cx="109183" cy="109182"/>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a:stCxn id="23" idx="4"/>
              </p:cNvCxnSpPr>
              <p:nvPr/>
            </p:nvCxnSpPr>
            <p:spPr>
              <a:xfrm flipH="1">
                <a:off x="3396777" y="5237049"/>
                <a:ext cx="0" cy="75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5" idx="3"/>
                <a:endCxn id="17" idx="7"/>
              </p:cNvCxnSpPr>
              <p:nvPr/>
            </p:nvCxnSpPr>
            <p:spPr>
              <a:xfrm flipH="1">
                <a:off x="4380864" y="5258312"/>
                <a:ext cx="510537" cy="6808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231211" y="5305717"/>
                <a:ext cx="845024" cy="6720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3" idx="3"/>
                <a:endCxn id="16" idx="7"/>
              </p:cNvCxnSpPr>
              <p:nvPr/>
            </p:nvCxnSpPr>
            <p:spPr>
              <a:xfrm flipH="1">
                <a:off x="2119885" y="5221060"/>
                <a:ext cx="1243026" cy="7180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円弧 29"/>
              <p:cNvSpPr/>
              <p:nvPr/>
            </p:nvSpPr>
            <p:spPr>
              <a:xfrm rot="1459278">
                <a:off x="2255646" y="5709989"/>
                <a:ext cx="346198" cy="38973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正方形/長方形 30"/>
                  <p:cNvSpPr/>
                  <p:nvPr/>
                </p:nvSpPr>
                <p:spPr>
                  <a:xfrm>
                    <a:off x="2572862" y="5617409"/>
                    <a:ext cx="3741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𝜃</m:t>
                          </m:r>
                        </m:oMath>
                      </m:oMathPara>
                    </a14:m>
                    <a:endParaRPr lang="ja-JP" altLang="en-US" dirty="0"/>
                  </a:p>
                </p:txBody>
              </p:sp>
            </mc:Choice>
            <mc:Fallback xmlns="">
              <p:sp>
                <p:nvSpPr>
                  <p:cNvPr id="31" name="正方形/長方形 30"/>
                  <p:cNvSpPr>
                    <a:spLocks noRot="1" noChangeAspect="1" noMove="1" noResize="1" noEditPoints="1" noAdjustHandles="1" noChangeArrowheads="1" noChangeShapeType="1" noTextEdit="1"/>
                  </p:cNvSpPr>
                  <p:nvPr/>
                </p:nvSpPr>
                <p:spPr>
                  <a:xfrm>
                    <a:off x="2572862" y="5617409"/>
                    <a:ext cx="374141" cy="369332"/>
                  </a:xfrm>
                  <a:prstGeom prst="rect">
                    <a:avLst/>
                  </a:prstGeom>
                  <a:blipFill rotWithShape="0">
                    <a:blip r:embed="rId9"/>
                    <a:stretch>
                      <a:fillRect b="-3704"/>
                    </a:stretch>
                  </a:blipFill>
                </p:spPr>
                <p:txBody>
                  <a:bodyPr/>
                  <a:lstStyle/>
                  <a:p>
                    <a:r>
                      <a:rPr lang="ja-JP" altLang="en-US">
                        <a:noFill/>
                      </a:rPr>
                      <a:t> </a:t>
                    </a:r>
                  </a:p>
                </p:txBody>
              </p:sp>
            </mc:Fallback>
          </mc:AlternateContent>
          <p:cxnSp>
            <p:nvCxnSpPr>
              <p:cNvPr id="32" name="直線コネクタ 31"/>
              <p:cNvCxnSpPr/>
              <p:nvPr/>
            </p:nvCxnSpPr>
            <p:spPr>
              <a:xfrm flipH="1">
                <a:off x="2065122" y="4246529"/>
                <a:ext cx="0" cy="17298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342261" y="4258741"/>
                <a:ext cx="759" cy="1728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787036" y="4313806"/>
                <a:ext cx="415498" cy="369332"/>
              </a:xfrm>
              <a:prstGeom prst="rect">
                <a:avLst/>
              </a:prstGeom>
            </p:spPr>
            <p:txBody>
              <a:bodyPr wrap="none">
                <a:spAutoFit/>
              </a:bodyPr>
              <a:lstStyle/>
              <a:p>
                <a:r>
                  <a:rPr lang="ja-JP" altLang="en-US" dirty="0" smtClean="0"/>
                  <a:t>①</a:t>
                </a:r>
                <a:endParaRPr lang="ja-JP" altLang="en-US" dirty="0"/>
              </a:p>
            </p:txBody>
          </p:sp>
          <p:sp>
            <p:nvSpPr>
              <p:cNvPr id="35" name="正方形/長方形 34"/>
              <p:cNvSpPr/>
              <p:nvPr/>
            </p:nvSpPr>
            <p:spPr>
              <a:xfrm>
                <a:off x="2119885" y="4296011"/>
                <a:ext cx="415498" cy="369332"/>
              </a:xfrm>
              <a:prstGeom prst="rect">
                <a:avLst/>
              </a:prstGeom>
            </p:spPr>
            <p:txBody>
              <a:bodyPr wrap="none">
                <a:spAutoFit/>
              </a:bodyPr>
              <a:lstStyle/>
              <a:p>
                <a:r>
                  <a:rPr lang="ja-JP" altLang="en-US" dirty="0" smtClean="0"/>
                  <a:t>②</a:t>
                </a:r>
                <a:endParaRPr lang="ja-JP" altLang="en-US" dirty="0"/>
              </a:p>
            </p:txBody>
          </p:sp>
          <p:sp>
            <p:nvSpPr>
              <p:cNvPr id="36" name="正方形/長方形 35"/>
              <p:cNvSpPr/>
              <p:nvPr/>
            </p:nvSpPr>
            <p:spPr>
              <a:xfrm>
                <a:off x="4443867" y="4298010"/>
                <a:ext cx="415498" cy="369332"/>
              </a:xfrm>
              <a:prstGeom prst="rect">
                <a:avLst/>
              </a:prstGeom>
            </p:spPr>
            <p:txBody>
              <a:bodyPr wrap="none">
                <a:spAutoFit/>
              </a:bodyPr>
              <a:lstStyle/>
              <a:p>
                <a:r>
                  <a:rPr lang="ja-JP" altLang="en-US" dirty="0"/>
                  <a:t>③</a:t>
                </a:r>
              </a:p>
            </p:txBody>
          </p:sp>
        </p:grpSp>
        <p:cxnSp>
          <p:nvCxnSpPr>
            <p:cNvPr id="13" name="直線コネクタ 12"/>
            <p:cNvCxnSpPr/>
            <p:nvPr/>
          </p:nvCxnSpPr>
          <p:spPr>
            <a:xfrm>
              <a:off x="2162246" y="4228257"/>
              <a:ext cx="0" cy="143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2162246" y="4228257"/>
              <a:ext cx="155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グループ化 2"/>
          <p:cNvGrpSpPr/>
          <p:nvPr/>
        </p:nvGrpSpPr>
        <p:grpSpPr>
          <a:xfrm>
            <a:off x="740775" y="5601932"/>
            <a:ext cx="7353910" cy="1117998"/>
            <a:chOff x="740775" y="5601932"/>
            <a:chExt cx="7353910" cy="1117998"/>
          </a:xfrm>
        </p:grpSpPr>
        <mc:AlternateContent xmlns:mc="http://schemas.openxmlformats.org/markup-compatibility/2006" xmlns:a14="http://schemas.microsoft.com/office/drawing/2010/main">
          <mc:Choice Requires="a14">
            <p:sp>
              <p:nvSpPr>
                <p:cNvPr id="37" name="正方形/長方形 36"/>
                <p:cNvSpPr/>
                <p:nvPr/>
              </p:nvSpPr>
              <p:spPr>
                <a:xfrm>
                  <a:off x="3809585" y="5713203"/>
                  <a:ext cx="1587614" cy="3712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①</m:t>
                        </m:r>
                        <m:r>
                          <a:rPr lang="en-US" altLang="ja-JP" i="1">
                            <a:solidFill>
                              <a:prstClr val="black"/>
                            </a:solidFill>
                            <a:latin typeface="Cambria Math" panose="02040503050406030204" pitchFamily="18" charset="0"/>
                          </a:rPr>
                          <m:t>(</m:t>
                        </m:r>
                        <m:func>
                          <m:funcPr>
                            <m:ctrlPr>
                              <a:rPr lang="en-US" altLang="ja-JP" i="1">
                                <a:solidFill>
                                  <a:prstClr val="black"/>
                                </a:solidFill>
                                <a:latin typeface="Cambria Math" panose="02040503050406030204" pitchFamily="18" charset="0"/>
                              </a:rPr>
                            </m:ctrlPr>
                          </m:funcPr>
                          <m:fName>
                            <m:r>
                              <m:rPr>
                                <m:sty m:val="p"/>
                              </m:rPr>
                              <a:rPr lang="en-US" altLang="ja-JP">
                                <a:solidFill>
                                  <a:prstClr val="black"/>
                                </a:solidFill>
                                <a:latin typeface="Cambria Math" panose="02040503050406030204" pitchFamily="18" charset="0"/>
                              </a:rPr>
                              <m:t>cos</m:t>
                            </m:r>
                          </m:fName>
                          <m:e>
                            <m:r>
                              <a:rPr lang="ja-JP" altLang="en-US" i="1">
                                <a:solidFill>
                                  <a:prstClr val="black"/>
                                </a:solidFill>
                                <a:latin typeface="Cambria Math" panose="02040503050406030204" pitchFamily="18" charset="0"/>
                              </a:rPr>
                              <m:t>𝜃</m:t>
                            </m:r>
                          </m:e>
                        </m:func>
                        <m:r>
                          <a:rPr lang="en-US" altLang="ja-JP" i="1">
                            <a:solidFill>
                              <a:prstClr val="black"/>
                            </a:solidFill>
                            <a:latin typeface="Cambria Math" panose="02040503050406030204" pitchFamily="18" charset="0"/>
                            <a:ea typeface="Cambria Math" panose="02040503050406030204" pitchFamily="18" charset="0"/>
                          </a:rPr>
                          <m:t>&lt;0</m:t>
                        </m:r>
                        <m:r>
                          <a:rPr lang="en-US" altLang="ja-JP" i="1">
                            <a:solidFill>
                              <a:prstClr val="black"/>
                            </a:solidFill>
                            <a:latin typeface="Cambria Math" panose="02040503050406030204" pitchFamily="18" charset="0"/>
                          </a:rPr>
                          <m:t>)</m:t>
                        </m:r>
                      </m:oMath>
                    </m:oMathPara>
                  </a14:m>
                  <a:endParaRPr lang="ja-JP" altLang="en-US" dirty="0"/>
                </a:p>
              </p:txBody>
            </p:sp>
          </mc:Choice>
          <mc:Fallback xmlns="">
            <p:sp>
              <p:nvSpPr>
                <p:cNvPr id="37" name="正方形/長方形 36"/>
                <p:cNvSpPr>
                  <a:spLocks noRot="1" noChangeAspect="1" noMove="1" noResize="1" noEditPoints="1" noAdjustHandles="1" noChangeArrowheads="1" noChangeShapeType="1" noTextEdit="1"/>
                </p:cNvSpPr>
                <p:nvPr/>
              </p:nvSpPr>
              <p:spPr>
                <a:xfrm>
                  <a:off x="3809585" y="5713203"/>
                  <a:ext cx="1587614" cy="371255"/>
                </a:xfrm>
                <a:prstGeom prst="rect">
                  <a:avLst/>
                </a:prstGeom>
                <a:blipFill rotWithShape="0">
                  <a:blip r:embed="rId10"/>
                  <a:stretch>
                    <a:fillRect l="-1154"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3801843" y="6002250"/>
                  <a:ext cx="4292842" cy="3712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②</m:t>
                        </m:r>
                        <m:r>
                          <a:rPr lang="en-US" altLang="ja-JP" i="1">
                            <a:solidFill>
                              <a:prstClr val="black"/>
                            </a:solidFill>
                            <a:latin typeface="Cambria Math" panose="02040503050406030204" pitchFamily="18" charset="0"/>
                          </a:rPr>
                          <m:t>(0</m:t>
                        </m:r>
                        <m:r>
                          <a:rPr lang="en-US" altLang="ja-JP" i="1">
                            <a:solidFill>
                              <a:prstClr val="black"/>
                            </a:solidFill>
                            <a:latin typeface="Cambria Math" panose="02040503050406030204" pitchFamily="18" charset="0"/>
                            <a:ea typeface="Cambria Math" panose="02040503050406030204" pitchFamily="18" charset="0"/>
                          </a:rPr>
                          <m:t>≤</m:t>
                        </m:r>
                        <m:d>
                          <m:dPr>
                            <m:begChr m:val="‖"/>
                            <m:endChr m:val="‖"/>
                            <m:ctrlPr>
                              <a:rPr lang="en-US" altLang="ja-JP" i="1">
                                <a:solidFill>
                                  <a:prstClr val="black"/>
                                </a:solidFill>
                                <a:latin typeface="Cambria Math" panose="02040503050406030204" pitchFamily="18" charset="0"/>
                                <a:ea typeface="Cambria Math" panose="02040503050406030204" pitchFamily="18" charset="0"/>
                              </a:rPr>
                            </m:ctrlPr>
                          </m:dPr>
                          <m:e>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𝒙</m:t>
                                </m:r>
                              </m:e>
                              <m:sub>
                                <m:r>
                                  <a:rPr lang="en-US" altLang="ja-JP" i="1">
                                    <a:solidFill>
                                      <a:prstClr val="black"/>
                                    </a:solidFill>
                                    <a:latin typeface="Cambria Math" panose="02040503050406030204" pitchFamily="18" charset="0"/>
                                    <a:ea typeface="Cambria Math" panose="02040503050406030204" pitchFamily="18" charset="0"/>
                                  </a:rPr>
                                  <m:t>𝑟</m:t>
                                </m:r>
                              </m:sub>
                            </m:sSub>
                            <m:r>
                              <a:rPr lang="en-US" altLang="ja-JP" i="1">
                                <a:solidFill>
                                  <a:prstClr val="black"/>
                                </a:solidFill>
                                <a:latin typeface="Cambria Math" panose="02040503050406030204" pitchFamily="18" charset="0"/>
                                <a:ea typeface="Cambria Math" panose="02040503050406030204" pitchFamily="18" charset="0"/>
                              </a:rPr>
                              <m:t>−</m:t>
                            </m:r>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sub>
                            </m:sSub>
                          </m:e>
                        </m:d>
                        <m:func>
                          <m:funcPr>
                            <m:ctrlPr>
                              <a:rPr lang="en-US" altLang="ja-JP" i="1">
                                <a:solidFill>
                                  <a:prstClr val="black"/>
                                </a:solidFill>
                                <a:latin typeface="Cambria Math" panose="02040503050406030204" pitchFamily="18" charset="0"/>
                                <a:ea typeface="Cambria Math" panose="02040503050406030204" pitchFamily="18" charset="0"/>
                              </a:rPr>
                            </m:ctrlPr>
                          </m:funcPr>
                          <m:fName>
                            <m:r>
                              <m:rPr>
                                <m:sty m:val="p"/>
                              </m:rPr>
                              <a:rPr lang="en-US" altLang="ja-JP">
                                <a:solidFill>
                                  <a:prstClr val="black"/>
                                </a:solidFill>
                                <a:latin typeface="Cambria Math" panose="02040503050406030204" pitchFamily="18" charset="0"/>
                                <a:ea typeface="Cambria Math" panose="02040503050406030204" pitchFamily="18" charset="0"/>
                              </a:rPr>
                              <m:t>cos</m:t>
                            </m:r>
                          </m:fName>
                          <m:e>
                            <m:r>
                              <a:rPr lang="ja-JP" altLang="en-US" i="1">
                                <a:solidFill>
                                  <a:prstClr val="black"/>
                                </a:solidFill>
                                <a:latin typeface="Cambria Math" panose="02040503050406030204" pitchFamily="18" charset="0"/>
                                <a:ea typeface="Cambria Math" panose="02040503050406030204" pitchFamily="18" charset="0"/>
                              </a:rPr>
                              <m:t>𝜃</m:t>
                            </m:r>
                          </m:e>
                        </m:func>
                        <m:r>
                          <a:rPr lang="en-US" altLang="ja-JP" i="1">
                            <a:solidFill>
                              <a:prstClr val="black"/>
                            </a:solidFill>
                            <a:latin typeface="Cambria Math" panose="02040503050406030204" pitchFamily="18" charset="0"/>
                            <a:ea typeface="Cambria Math" panose="02040503050406030204" pitchFamily="18" charset="0"/>
                          </a:rPr>
                          <m:t>&lt;</m:t>
                        </m:r>
                        <m:d>
                          <m:dPr>
                            <m:begChr m:val="‖"/>
                            <m:endChr m:val="‖"/>
                            <m:ctrlPr>
                              <a:rPr lang="en-US" altLang="ja-JP" i="1">
                                <a:solidFill>
                                  <a:prstClr val="black"/>
                                </a:solidFill>
                                <a:latin typeface="Cambria Math" panose="02040503050406030204" pitchFamily="18" charset="0"/>
                                <a:ea typeface="Cambria Math" panose="02040503050406030204" pitchFamily="18" charset="0"/>
                              </a:rPr>
                            </m:ctrlPr>
                          </m:dPr>
                          <m:e>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r>
                                  <a:rPr lang="en-US" altLang="ja-JP" i="1">
                                    <a:solidFill>
                                      <a:prstClr val="black"/>
                                    </a:solidFill>
                                    <a:latin typeface="Cambria Math" panose="02040503050406030204" pitchFamily="18" charset="0"/>
                                    <a:ea typeface="Cambria Math" panose="02040503050406030204" pitchFamily="18" charset="0"/>
                                  </a:rPr>
                                  <m:t>+1</m:t>
                                </m:r>
                              </m:sub>
                            </m:sSub>
                            <m:r>
                              <a:rPr lang="en-US" altLang="ja-JP" i="1">
                                <a:solidFill>
                                  <a:prstClr val="black"/>
                                </a:solidFill>
                                <a:latin typeface="Cambria Math" panose="02040503050406030204" pitchFamily="18" charset="0"/>
                                <a:ea typeface="Cambria Math" panose="02040503050406030204" pitchFamily="18" charset="0"/>
                              </a:rPr>
                              <m:t>−</m:t>
                            </m:r>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sub>
                            </m:sSub>
                          </m:e>
                        </m:d>
                        <m:r>
                          <a:rPr lang="en-US" altLang="ja-JP" i="1">
                            <a:solidFill>
                              <a:prstClr val="black"/>
                            </a:solidFill>
                            <a:latin typeface="Cambria Math" panose="02040503050406030204" pitchFamily="18" charset="0"/>
                          </a:rPr>
                          <m:t>)</m:t>
                        </m:r>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3801843" y="6002250"/>
                  <a:ext cx="4292842" cy="371255"/>
                </a:xfrm>
                <a:prstGeom prst="rect">
                  <a:avLst/>
                </a:prstGeom>
                <a:blipFill rotWithShape="0">
                  <a:blip r:embed="rId11"/>
                  <a:stretch>
                    <a:fillRect l="-142"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正方形/長方形 1"/>
                <p:cNvSpPr/>
                <p:nvPr/>
              </p:nvSpPr>
              <p:spPr>
                <a:xfrm>
                  <a:off x="740775" y="5601932"/>
                  <a:ext cx="4000069"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prstClr val="black"/>
                                </a:solidFill>
                                <a:latin typeface="Cambria Math" panose="02040503050406030204" pitchFamily="18" charset="0"/>
                              </a:rPr>
                            </m:ctrlPr>
                          </m:sSubPr>
                          <m:e>
                            <m:r>
                              <a:rPr lang="en-US" altLang="ja-JP" i="1">
                                <a:solidFill>
                                  <a:prstClr val="black"/>
                                </a:solidFill>
                                <a:latin typeface="Cambria Math" panose="02040503050406030204" pitchFamily="18" charset="0"/>
                              </a:rPr>
                              <m:t>𝑑</m:t>
                            </m:r>
                          </m:e>
                          <m:sub>
                            <m:r>
                              <a:rPr lang="en-US" altLang="ja-JP" i="1">
                                <a:solidFill>
                                  <a:prstClr val="black"/>
                                </a:solidFill>
                                <a:latin typeface="Cambria Math" panose="02040503050406030204" pitchFamily="18" charset="0"/>
                              </a:rPr>
                              <m:t>𝑘</m:t>
                            </m:r>
                          </m:sub>
                        </m:sSub>
                        <m:r>
                          <a:rPr lang="en-US" altLang="ja-JP" i="1">
                            <a:solidFill>
                              <a:prstClr val="black"/>
                            </a:solidFill>
                            <a:latin typeface="Cambria Math" panose="02040503050406030204" pitchFamily="18" charset="0"/>
                          </a:rPr>
                          <m:t>=</m:t>
                        </m:r>
                        <m:d>
                          <m:dPr>
                            <m:begChr m:val="{"/>
                            <m:endChr m:val=""/>
                            <m:ctrlPr>
                              <a:rPr lang="en-US" altLang="ja-JP" i="1">
                                <a:solidFill>
                                  <a:prstClr val="black"/>
                                </a:solidFill>
                                <a:latin typeface="Cambria Math" panose="02040503050406030204" pitchFamily="18" charset="0"/>
                              </a:rPr>
                            </m:ctrlPr>
                          </m:dPr>
                          <m:e>
                            <m:r>
                              <a:rPr lang="en-US" altLang="ja-JP" i="1">
                                <a:solidFill>
                                  <a:prstClr val="black"/>
                                </a:solidFill>
                                <a:latin typeface="Cambria Math" panose="02040503050406030204" pitchFamily="18" charset="0"/>
                              </a:rPr>
                              <m:t> </m:t>
                            </m:r>
                            <m:eqArr>
                              <m:eqArrPr>
                                <m:ctrlPr>
                                  <a:rPr lang="en-US" altLang="ja-JP" i="1">
                                    <a:solidFill>
                                      <a:prstClr val="black"/>
                                    </a:solidFill>
                                    <a:latin typeface="Cambria Math" panose="02040503050406030204" pitchFamily="18" charset="0"/>
                                  </a:rPr>
                                </m:ctrlPr>
                              </m:eqArrPr>
                              <m:e>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sub>
                                    </m:sSub>
                                  </m:e>
                                </m:d>
                                <m:r>
                                  <a:rPr lang="en-US" altLang="ja-JP" i="1">
                                    <a:solidFill>
                                      <a:prstClr val="black"/>
                                    </a:solidFill>
                                    <a:latin typeface="Cambria Math" panose="02040503050406030204" pitchFamily="18" charset="0"/>
                                  </a:rPr>
                                  <m:t>                                      </m:t>
                                </m:r>
                              </m:e>
                              <m:e>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sub>
                                    </m:sSub>
                                  </m:e>
                                </m:d>
                                <m:d>
                                  <m:dPr>
                                    <m:begChr m:val="‖"/>
                                    <m:endChr m:val="‖"/>
                                    <m:ctrlPr>
                                      <a:rPr lang="en-US" altLang="ja-JP" i="1">
                                        <a:solidFill>
                                          <a:prstClr val="black"/>
                                        </a:solidFill>
                                        <a:latin typeface="Cambria Math" panose="02040503050406030204" pitchFamily="18" charset="0"/>
                                      </a:rPr>
                                    </m:ctrlPr>
                                  </m:dPr>
                                  <m:e>
                                    <m:func>
                                      <m:funcPr>
                                        <m:ctrlPr>
                                          <a:rPr lang="en-US" altLang="ja-JP" i="1">
                                            <a:solidFill>
                                              <a:prstClr val="black"/>
                                            </a:solidFill>
                                            <a:latin typeface="Cambria Math" panose="02040503050406030204" pitchFamily="18" charset="0"/>
                                          </a:rPr>
                                        </m:ctrlPr>
                                      </m:funcPr>
                                      <m:fName>
                                        <m:r>
                                          <m:rPr>
                                            <m:sty m:val="p"/>
                                          </m:rPr>
                                          <a:rPr lang="en-US" altLang="ja-JP">
                                            <a:solidFill>
                                              <a:prstClr val="black"/>
                                            </a:solidFill>
                                            <a:latin typeface="Cambria Math" panose="02040503050406030204" pitchFamily="18" charset="0"/>
                                          </a:rPr>
                                          <m:t>sin</m:t>
                                        </m:r>
                                      </m:fName>
                                      <m:e>
                                        <m:r>
                                          <a:rPr lang="ja-JP" altLang="en-US" i="1">
                                            <a:solidFill>
                                              <a:prstClr val="black"/>
                                            </a:solidFill>
                                            <a:latin typeface="Cambria Math" panose="02040503050406030204" pitchFamily="18" charset="0"/>
                                          </a:rPr>
                                          <m:t>𝜃</m:t>
                                        </m:r>
                                      </m:e>
                                    </m:func>
                                  </m:e>
                                </m:d>
                                <m:r>
                                  <a:rPr lang="en-US" altLang="ja-JP" i="1">
                                    <a:solidFill>
                                      <a:prstClr val="black"/>
                                    </a:solidFill>
                                    <a:latin typeface="Cambria Math" panose="02040503050406030204" pitchFamily="18" charset="0"/>
                                  </a:rPr>
                                  <m:t>                        </m:t>
                                </m:r>
                              </m:e>
                              <m:e>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r>
                                          <a:rPr lang="en-US" altLang="ja-JP" i="1">
                                            <a:solidFill>
                                              <a:prstClr val="black"/>
                                            </a:solidFill>
                                            <a:latin typeface="Cambria Math" panose="02040503050406030204" pitchFamily="18" charset="0"/>
                                          </a:rPr>
                                          <m:t>+1</m:t>
                                        </m:r>
                                      </m:sub>
                                    </m:sSub>
                                  </m:e>
                                </m:d>
                                <m:r>
                                  <a:rPr lang="en-US" altLang="ja-JP" i="1">
                                    <a:solidFill>
                                      <a:prstClr val="black"/>
                                    </a:solidFill>
                                    <a:latin typeface="Cambria Math" panose="02040503050406030204" pitchFamily="18" charset="0"/>
                                  </a:rPr>
                                  <m:t>                                  </m:t>
                                </m:r>
                              </m:e>
                            </m:eqArr>
                          </m:e>
                        </m:d>
                      </m:oMath>
                    </m:oMathPara>
                  </a14:m>
                  <a:endParaRPr lang="ja-JP" altLang="en-US" dirty="0"/>
                </a:p>
              </p:txBody>
            </p:sp>
          </mc:Choice>
          <mc:Fallback xmlns="">
            <p:sp>
              <p:nvSpPr>
                <p:cNvPr id="2" name="正方形/長方形 1"/>
                <p:cNvSpPr>
                  <a:spLocks noRot="1" noChangeAspect="1" noMove="1" noResize="1" noEditPoints="1" noAdjustHandles="1" noChangeArrowheads="1" noChangeShapeType="1" noTextEdit="1"/>
                </p:cNvSpPr>
                <p:nvPr/>
              </p:nvSpPr>
              <p:spPr>
                <a:xfrm>
                  <a:off x="740775" y="5601932"/>
                  <a:ext cx="4000069" cy="1117998"/>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3801843" y="6299254"/>
                  <a:ext cx="3863237" cy="3712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③</m:t>
                        </m:r>
                        <m:r>
                          <a:rPr lang="en-US" altLang="ja-JP" i="1">
                            <a:solidFill>
                              <a:prstClr val="black"/>
                            </a:solidFill>
                            <a:latin typeface="Cambria Math" panose="02040503050406030204" pitchFamily="18" charset="0"/>
                          </a:rPr>
                          <m:t>(</m:t>
                        </m:r>
                        <m:d>
                          <m:dPr>
                            <m:begChr m:val="‖"/>
                            <m:endChr m:val="‖"/>
                            <m:ctrlPr>
                              <a:rPr lang="en-US" altLang="ja-JP" i="1">
                                <a:solidFill>
                                  <a:prstClr val="black"/>
                                </a:solidFill>
                                <a:latin typeface="Cambria Math" panose="02040503050406030204" pitchFamily="18" charset="0"/>
                              </a:rPr>
                            </m:ctrlPr>
                          </m:dPr>
                          <m:e>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𝒙</m:t>
                                </m:r>
                              </m:e>
                              <m:sub>
                                <m:r>
                                  <a:rPr lang="en-US" altLang="ja-JP" i="1">
                                    <a:solidFill>
                                      <a:prstClr val="black"/>
                                    </a:solidFill>
                                    <a:latin typeface="Cambria Math" panose="02040503050406030204" pitchFamily="18" charset="0"/>
                                  </a:rPr>
                                  <m:t>𝑟</m:t>
                                </m:r>
                              </m:sub>
                            </m:sSub>
                            <m:r>
                              <a:rPr lang="en-US" altLang="ja-JP" i="1">
                                <a:solidFill>
                                  <a:prstClr val="black"/>
                                </a:solidFill>
                                <a:latin typeface="Cambria Math" panose="02040503050406030204" pitchFamily="18" charset="0"/>
                              </a:rPr>
                              <m:t>−</m:t>
                            </m:r>
                            <m:sSub>
                              <m:sSubPr>
                                <m:ctrlPr>
                                  <a:rPr lang="en-US" altLang="ja-JP" i="1">
                                    <a:solidFill>
                                      <a:prstClr val="black"/>
                                    </a:solidFill>
                                    <a:latin typeface="Cambria Math" panose="02040503050406030204" pitchFamily="18" charset="0"/>
                                  </a:rPr>
                                </m:ctrlPr>
                              </m:sSubPr>
                              <m:e>
                                <m:r>
                                  <a:rPr lang="en-US" altLang="ja-JP" b="1" i="1">
                                    <a:solidFill>
                                      <a:prstClr val="black"/>
                                    </a:solidFill>
                                    <a:latin typeface="Cambria Math" panose="02040503050406030204" pitchFamily="18" charset="0"/>
                                  </a:rPr>
                                  <m:t>𝒎</m:t>
                                </m:r>
                              </m:e>
                              <m:sub>
                                <m:r>
                                  <a:rPr lang="en-US" altLang="ja-JP" i="1">
                                    <a:solidFill>
                                      <a:prstClr val="black"/>
                                    </a:solidFill>
                                    <a:latin typeface="Cambria Math" panose="02040503050406030204" pitchFamily="18" charset="0"/>
                                  </a:rPr>
                                  <m:t>𝑖</m:t>
                                </m:r>
                              </m:sub>
                            </m:sSub>
                          </m:e>
                        </m:d>
                        <m:func>
                          <m:funcPr>
                            <m:ctrlPr>
                              <a:rPr lang="en-US" altLang="ja-JP" i="1">
                                <a:solidFill>
                                  <a:prstClr val="black"/>
                                </a:solidFill>
                                <a:latin typeface="Cambria Math" panose="02040503050406030204" pitchFamily="18" charset="0"/>
                              </a:rPr>
                            </m:ctrlPr>
                          </m:funcPr>
                          <m:fName>
                            <m:r>
                              <m:rPr>
                                <m:sty m:val="p"/>
                              </m:rPr>
                              <a:rPr lang="en-US" altLang="ja-JP">
                                <a:solidFill>
                                  <a:prstClr val="black"/>
                                </a:solidFill>
                                <a:latin typeface="Cambria Math" panose="02040503050406030204" pitchFamily="18" charset="0"/>
                              </a:rPr>
                              <m:t>cos</m:t>
                            </m:r>
                          </m:fName>
                          <m:e>
                            <m:r>
                              <a:rPr lang="ja-JP" altLang="en-US" i="1">
                                <a:solidFill>
                                  <a:prstClr val="black"/>
                                </a:solidFill>
                                <a:latin typeface="Cambria Math" panose="02040503050406030204" pitchFamily="18" charset="0"/>
                              </a:rPr>
                              <m:t>𝜃</m:t>
                            </m:r>
                          </m:e>
                        </m:func>
                        <m:r>
                          <a:rPr lang="en-US" altLang="ja-JP" i="1">
                            <a:solidFill>
                              <a:prstClr val="black"/>
                            </a:solidFill>
                            <a:latin typeface="Cambria Math" panose="02040503050406030204" pitchFamily="18" charset="0"/>
                            <a:ea typeface="Cambria Math" panose="02040503050406030204" pitchFamily="18" charset="0"/>
                          </a:rPr>
                          <m:t>≥</m:t>
                        </m:r>
                        <m:d>
                          <m:dPr>
                            <m:begChr m:val="‖"/>
                            <m:endChr m:val="‖"/>
                            <m:ctrlPr>
                              <a:rPr lang="en-US" altLang="ja-JP" i="1">
                                <a:solidFill>
                                  <a:prstClr val="black"/>
                                </a:solidFill>
                                <a:latin typeface="Cambria Math" panose="02040503050406030204" pitchFamily="18" charset="0"/>
                                <a:ea typeface="Cambria Math" panose="02040503050406030204" pitchFamily="18" charset="0"/>
                              </a:rPr>
                            </m:ctrlPr>
                          </m:dPr>
                          <m:e>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r>
                                  <a:rPr lang="en-US" altLang="ja-JP" i="1">
                                    <a:solidFill>
                                      <a:prstClr val="black"/>
                                    </a:solidFill>
                                    <a:latin typeface="Cambria Math" panose="02040503050406030204" pitchFamily="18" charset="0"/>
                                    <a:ea typeface="Cambria Math" panose="02040503050406030204" pitchFamily="18" charset="0"/>
                                  </a:rPr>
                                  <m:t>+1</m:t>
                                </m:r>
                              </m:sub>
                            </m:sSub>
                            <m:r>
                              <a:rPr lang="en-US" altLang="ja-JP" i="1">
                                <a:solidFill>
                                  <a:prstClr val="black"/>
                                </a:solidFill>
                                <a:latin typeface="Cambria Math" panose="02040503050406030204" pitchFamily="18" charset="0"/>
                                <a:ea typeface="Cambria Math" panose="02040503050406030204" pitchFamily="18" charset="0"/>
                              </a:rPr>
                              <m:t>−</m:t>
                            </m:r>
                            <m:sSub>
                              <m:sSubPr>
                                <m:ctrlPr>
                                  <a:rPr lang="en-US" altLang="ja-JP" i="1">
                                    <a:solidFill>
                                      <a:prstClr val="black"/>
                                    </a:solidFill>
                                    <a:latin typeface="Cambria Math" panose="02040503050406030204" pitchFamily="18" charset="0"/>
                                    <a:ea typeface="Cambria Math" panose="02040503050406030204" pitchFamily="18" charset="0"/>
                                  </a:rPr>
                                </m:ctrlPr>
                              </m:sSubPr>
                              <m:e>
                                <m:r>
                                  <a:rPr lang="en-US" altLang="ja-JP" b="1" i="1">
                                    <a:solidFill>
                                      <a:prstClr val="black"/>
                                    </a:solidFill>
                                    <a:latin typeface="Cambria Math" panose="02040503050406030204" pitchFamily="18" charset="0"/>
                                    <a:ea typeface="Cambria Math" panose="02040503050406030204" pitchFamily="18" charset="0"/>
                                  </a:rPr>
                                  <m:t>𝒎</m:t>
                                </m:r>
                              </m:e>
                              <m:sub>
                                <m:r>
                                  <a:rPr lang="en-US" altLang="ja-JP" i="1">
                                    <a:solidFill>
                                      <a:prstClr val="black"/>
                                    </a:solidFill>
                                    <a:latin typeface="Cambria Math" panose="02040503050406030204" pitchFamily="18" charset="0"/>
                                    <a:ea typeface="Cambria Math" panose="02040503050406030204" pitchFamily="18" charset="0"/>
                                  </a:rPr>
                                  <m:t>𝑖</m:t>
                                </m:r>
                              </m:sub>
                            </m:sSub>
                          </m:e>
                        </m:d>
                        <m:r>
                          <a:rPr lang="en-US" altLang="ja-JP" i="1">
                            <a:solidFill>
                              <a:prstClr val="black"/>
                            </a:solidFill>
                            <a:latin typeface="Cambria Math" panose="02040503050406030204" pitchFamily="18" charset="0"/>
                          </a:rPr>
                          <m:t>)</m:t>
                        </m:r>
                      </m:oMath>
                    </m:oMathPara>
                  </a14:m>
                  <a:endParaRPr lang="ja-JP" altLang="en-US" dirty="0"/>
                </a:p>
              </p:txBody>
            </p:sp>
          </mc:Choice>
          <mc:Fallback xmlns="">
            <p:sp>
              <p:nvSpPr>
                <p:cNvPr id="40" name="正方形/長方形 39"/>
                <p:cNvSpPr>
                  <a:spLocks noRot="1" noChangeAspect="1" noMove="1" noResize="1" noEditPoints="1" noAdjustHandles="1" noChangeArrowheads="1" noChangeShapeType="1" noTextEdit="1"/>
                </p:cNvSpPr>
                <p:nvPr/>
              </p:nvSpPr>
              <p:spPr>
                <a:xfrm>
                  <a:off x="3801843" y="6299254"/>
                  <a:ext cx="3863237" cy="371255"/>
                </a:xfrm>
                <a:prstGeom prst="rect">
                  <a:avLst/>
                </a:prstGeom>
                <a:blipFill rotWithShape="0">
                  <a:blip r:embed="rId13"/>
                  <a:stretch>
                    <a:fillRect l="-316" b="-14754"/>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39524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タイトル 1"/>
          <p:cNvSpPr>
            <a:spLocks noGrp="1"/>
          </p:cNvSpPr>
          <p:nvPr>
            <p:ph type="title"/>
          </p:nvPr>
        </p:nvSpPr>
        <p:spPr>
          <a:xfrm>
            <a:off x="0" y="15772"/>
            <a:ext cx="9144000" cy="994172"/>
          </a:xfrm>
        </p:spPr>
        <p:txBody>
          <a:bodyPr>
            <a:normAutofit/>
          </a:bodyPr>
          <a:lstStyle/>
          <a:p>
            <a:r>
              <a:rPr kumimoji="1" lang="ja-JP" altLang="en-US" sz="3200" dirty="0" smtClean="0"/>
              <a:t>自己姿勢推定結果の修正</a:t>
            </a:r>
            <a:r>
              <a:rPr kumimoji="1" lang="en-US" altLang="ja-JP" sz="3200" dirty="0" smtClean="0"/>
              <a:t>(</a:t>
            </a:r>
            <a:r>
              <a:rPr kumimoji="1" lang="ja-JP" altLang="en-US" sz="3200" dirty="0" smtClean="0"/>
              <a:t>尤度の計算</a:t>
            </a:r>
            <a:r>
              <a:rPr kumimoji="1" lang="en-US" altLang="ja-JP" sz="3200" dirty="0" smtClean="0"/>
              <a:t>)</a:t>
            </a:r>
            <a:endParaRPr kumimoji="1" lang="ja-JP" altLang="en-US" sz="3200" dirty="0"/>
          </a:p>
        </p:txBody>
      </p:sp>
      <mc:AlternateContent xmlns:mc="http://schemas.openxmlformats.org/markup-compatibility/2006" xmlns:a14="http://schemas.microsoft.com/office/drawing/2010/main">
        <mc:Choice Requires="a14">
          <p:sp>
            <p:nvSpPr>
              <p:cNvPr id="28" name="テキスト ボックス 27"/>
              <p:cNvSpPr txBox="1"/>
              <p:nvPr/>
            </p:nvSpPr>
            <p:spPr>
              <a:xfrm>
                <a:off x="308941" y="2632606"/>
                <a:ext cx="3405355" cy="818686"/>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Sup>
                        <m:sSubSupPr>
                          <m:ctrlPr>
                            <a:rPr kumimoji="0" lang="en-US" altLang="ja-JP" i="1" kern="0" smtClean="0">
                              <a:latin typeface="Cambria Math" panose="02040503050406030204" pitchFamily="18" charset="0"/>
                            </a:rPr>
                          </m:ctrlPr>
                        </m:sSubSupPr>
                        <m:e>
                          <m:r>
                            <a:rPr kumimoji="0" lang="en-US" altLang="ja-JP" i="1" kern="0">
                              <a:latin typeface="Cambria Math"/>
                            </a:rPr>
                            <m:t>𝑤</m:t>
                          </m:r>
                        </m:e>
                        <m:sub>
                          <m:r>
                            <a:rPr kumimoji="0" lang="en-US" altLang="ja-JP" b="0" i="1" kern="0" smtClean="0">
                              <a:latin typeface="Cambria Math" panose="02040503050406030204" pitchFamily="18" charset="0"/>
                            </a:rPr>
                            <m:t>2,</m:t>
                          </m:r>
                          <m:r>
                            <a:rPr kumimoji="0" lang="en-US" altLang="ja-JP" i="1" kern="0">
                              <a:latin typeface="Cambria Math"/>
                            </a:rPr>
                            <m:t>𝑘</m:t>
                          </m:r>
                        </m:sub>
                        <m:sup>
                          <m:d>
                            <m:dPr>
                              <m:begChr m:val="["/>
                              <m:endChr m:val="]"/>
                              <m:ctrlPr>
                                <a:rPr kumimoji="0" lang="en-US" altLang="ja-JP" i="1" kern="0">
                                  <a:latin typeface="Cambria Math" panose="02040503050406030204" pitchFamily="18" charset="0"/>
                                </a:rPr>
                              </m:ctrlPr>
                            </m:dPr>
                            <m:e>
                              <m:r>
                                <a:rPr kumimoji="0" lang="en-US" altLang="ja-JP" i="1" kern="0">
                                  <a:latin typeface="Cambria Math"/>
                                </a:rPr>
                                <m:t>𝑚</m:t>
                              </m:r>
                            </m:e>
                          </m:d>
                        </m:sup>
                      </m:sSubSup>
                      <m:r>
                        <a:rPr kumimoji="0" lang="en-US" altLang="ja-JP" i="1" kern="0">
                          <a:latin typeface="Cambria Math"/>
                        </a:rPr>
                        <m:t>=</m:t>
                      </m:r>
                      <m:r>
                        <m:rPr>
                          <m:sty m:val="p"/>
                        </m:rPr>
                        <a:rPr kumimoji="0" lang="en-US" altLang="ja-JP" kern="0">
                          <a:latin typeface="Cambria Math"/>
                        </a:rPr>
                        <m:t>exp</m:t>
                      </m:r>
                      <m:r>
                        <a:rPr kumimoji="0" lang="en-US" altLang="ja-JP" i="1" kern="0">
                          <a:latin typeface="Cambria Math"/>
                        </a:rPr>
                        <m:t>⁡</m:t>
                      </m:r>
                      <m:d>
                        <m:dPr>
                          <m:ctrlPr>
                            <a:rPr kumimoji="0" lang="en-US" altLang="ja-JP" i="1" kern="0">
                              <a:latin typeface="Cambria Math" panose="02040503050406030204" pitchFamily="18" charset="0"/>
                            </a:rPr>
                          </m:ctrlPr>
                        </m:dPr>
                        <m:e>
                          <m:r>
                            <a:rPr kumimoji="0" lang="en-US" altLang="ja-JP" i="1" kern="0" dirty="0">
                              <a:latin typeface="Cambria Math"/>
                            </a:rPr>
                            <m:t>−</m:t>
                          </m:r>
                          <m:f>
                            <m:fPr>
                              <m:ctrlPr>
                                <a:rPr kumimoji="0" lang="en-US" altLang="ja-JP" i="1" kern="0" dirty="0">
                                  <a:latin typeface="Cambria Math" panose="02040503050406030204" pitchFamily="18" charset="0"/>
                                </a:rPr>
                              </m:ctrlPr>
                            </m:fPr>
                            <m:num>
                              <m:sSup>
                                <m:sSupPr>
                                  <m:ctrlPr>
                                    <a:rPr kumimoji="0" lang="en-US" altLang="ja-JP" i="1" kern="0" dirty="0">
                                      <a:latin typeface="Cambria Math" panose="02040503050406030204" pitchFamily="18" charset="0"/>
                                    </a:rPr>
                                  </m:ctrlPr>
                                </m:sSupPr>
                                <m:e>
                                  <m:d>
                                    <m:dPr>
                                      <m:ctrlPr>
                                        <a:rPr kumimoji="0" lang="en-US" altLang="ja-JP" i="1" kern="0" dirty="0">
                                          <a:latin typeface="Cambria Math" panose="02040503050406030204" pitchFamily="18" charset="0"/>
                                        </a:rPr>
                                      </m:ctrlPr>
                                    </m:dPr>
                                    <m:e>
                                      <m:sSubSup>
                                        <m:sSubSupPr>
                                          <m:ctrlPr>
                                            <a:rPr kumimoji="0" lang="en-US" altLang="ja-JP" i="1" kern="0" dirty="0">
                                              <a:latin typeface="Cambria Math" panose="02040503050406030204" pitchFamily="18" charset="0"/>
                                            </a:rPr>
                                          </m:ctrlPr>
                                        </m:sSubSupPr>
                                        <m:e>
                                          <m:r>
                                            <a:rPr kumimoji="0" lang="ja-JP" altLang="en-US" i="1" kern="0" dirty="0">
                                              <a:latin typeface="Cambria Math"/>
                                            </a:rPr>
                                            <m:t>𝜃</m:t>
                                          </m:r>
                                        </m:e>
                                        <m:sub>
                                          <m:r>
                                            <a:rPr kumimoji="0" lang="en-US" altLang="ja-JP" i="1" kern="0" dirty="0">
                                              <a:latin typeface="Cambria Math"/>
                                            </a:rPr>
                                            <m:t>𝑘</m:t>
                                          </m:r>
                                        </m:sub>
                                        <m:sup>
                                          <m:d>
                                            <m:dPr>
                                              <m:begChr m:val="["/>
                                              <m:endChr m:val="]"/>
                                              <m:ctrlPr>
                                                <a:rPr kumimoji="0" lang="en-US" altLang="ja-JP" i="1" kern="0" dirty="0">
                                                  <a:latin typeface="Cambria Math" panose="02040503050406030204" pitchFamily="18" charset="0"/>
                                                </a:rPr>
                                              </m:ctrlPr>
                                            </m:dPr>
                                            <m:e>
                                              <m:r>
                                                <a:rPr kumimoji="0" lang="en-US" altLang="ja-JP" i="1" kern="0" dirty="0">
                                                  <a:latin typeface="Cambria Math"/>
                                                </a:rPr>
                                                <m:t>𝑚</m:t>
                                              </m:r>
                                            </m:e>
                                          </m:d>
                                        </m:sup>
                                      </m:sSubSup>
                                      <m:r>
                                        <a:rPr kumimoji="0" lang="en-US" altLang="ja-JP" i="1" kern="0" dirty="0">
                                          <a:latin typeface="Cambria Math"/>
                                        </a:rPr>
                                        <m:t>−</m:t>
                                      </m:r>
                                      <m:sSubSup>
                                        <m:sSubSupPr>
                                          <m:ctrlPr>
                                            <a:rPr kumimoji="0" lang="en-US" altLang="ja-JP" i="1" kern="0" dirty="0">
                                              <a:latin typeface="Cambria Math" panose="02040503050406030204" pitchFamily="18" charset="0"/>
                                            </a:rPr>
                                          </m:ctrlPr>
                                        </m:sSubSupPr>
                                        <m:e>
                                          <m:r>
                                            <a:rPr kumimoji="0" lang="ja-JP" altLang="en-US" i="1" kern="0" dirty="0">
                                              <a:latin typeface="Cambria Math"/>
                                            </a:rPr>
                                            <m:t>𝜃</m:t>
                                          </m:r>
                                        </m:e>
                                        <m:sub>
                                          <m:r>
                                            <a:rPr kumimoji="0" lang="en-US" altLang="ja-JP" i="1" kern="0" dirty="0">
                                              <a:latin typeface="Cambria Math"/>
                                            </a:rPr>
                                            <m:t>𝑘</m:t>
                                          </m:r>
                                        </m:sub>
                                        <m:sup>
                                          <m:r>
                                            <a:rPr kumimoji="0" lang="en-US" altLang="ja-JP" i="1" kern="0" dirty="0">
                                              <a:latin typeface="Cambria Math"/>
                                            </a:rPr>
                                            <m:t>𝑂𝑅𝑆</m:t>
                                          </m:r>
                                        </m:sup>
                                      </m:sSubSup>
                                    </m:e>
                                  </m:d>
                                </m:e>
                                <m:sup>
                                  <m:r>
                                    <a:rPr kumimoji="0" lang="en-US" altLang="ja-JP" i="1" kern="0" dirty="0">
                                      <a:latin typeface="Cambria Math"/>
                                    </a:rPr>
                                    <m:t>2</m:t>
                                  </m:r>
                                </m:sup>
                              </m:sSup>
                            </m:num>
                            <m:den>
                              <m:r>
                                <a:rPr kumimoji="0" lang="en-US" altLang="ja-JP" b="0" i="1" kern="0" dirty="0" smtClean="0">
                                  <a:latin typeface="Cambria Math" panose="02040503050406030204" pitchFamily="18" charset="0"/>
                                </a:rPr>
                                <m:t>𝐵</m:t>
                              </m:r>
                            </m:den>
                          </m:f>
                        </m:e>
                      </m:d>
                    </m:oMath>
                  </m:oMathPara>
                </a14:m>
                <a:endParaRPr kumimoji="0" lang="en-US" altLang="ja-JP" kern="0" dirty="0">
                  <a:solidFill>
                    <a:prstClr val="white"/>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308941" y="2632606"/>
                <a:ext cx="3405355" cy="81868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308941" y="1334400"/>
                <a:ext cx="6721584" cy="1117998"/>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0" lang="en-US" altLang="ja-JP" i="1" kern="0" smtClean="0">
                              <a:latin typeface="Cambria Math" panose="02040503050406030204" pitchFamily="18" charset="0"/>
                            </a:rPr>
                          </m:ctrlPr>
                        </m:sSupPr>
                        <m:e>
                          <m:sSub>
                            <m:sSubPr>
                              <m:ctrlPr>
                                <a:rPr kumimoji="0" lang="en-US" altLang="ja-JP" i="1" kern="0" smtClean="0">
                                  <a:latin typeface="Cambria Math" panose="02040503050406030204" pitchFamily="18" charset="0"/>
                                </a:rPr>
                              </m:ctrlPr>
                            </m:sSubPr>
                            <m:e>
                              <m:r>
                                <a:rPr kumimoji="0" lang="en-US" altLang="ja-JP" b="0" i="1" kern="0" smtClean="0">
                                  <a:latin typeface="Cambria Math" panose="02040503050406030204" pitchFamily="18" charset="0"/>
                                </a:rPr>
                                <m:t>𝑤</m:t>
                              </m:r>
                            </m:e>
                            <m:sub>
                              <m:r>
                                <a:rPr kumimoji="0" lang="en-US" altLang="ja-JP" b="0" i="1" kern="0" smtClean="0">
                                  <a:latin typeface="Cambria Math" panose="02040503050406030204" pitchFamily="18" charset="0"/>
                                </a:rPr>
                                <m:t>1,</m:t>
                              </m:r>
                              <m:r>
                                <a:rPr kumimoji="0" lang="en-US" altLang="ja-JP" b="0" i="1" kern="0" smtClean="0">
                                  <a:latin typeface="Cambria Math" panose="02040503050406030204" pitchFamily="18" charset="0"/>
                                </a:rPr>
                                <m:t>𝑘</m:t>
                              </m:r>
                            </m:sub>
                          </m:sSub>
                        </m:e>
                        <m:sup>
                          <m:r>
                            <a:rPr kumimoji="0" lang="en-US" altLang="ja-JP" b="0" i="1" kern="0" smtClean="0">
                              <a:latin typeface="Cambria Math" panose="02040503050406030204" pitchFamily="18" charset="0"/>
                            </a:rPr>
                            <m:t>[</m:t>
                          </m:r>
                          <m:r>
                            <a:rPr kumimoji="0" lang="en-US" altLang="ja-JP" b="0" i="1" kern="0" smtClean="0">
                              <a:latin typeface="Cambria Math" panose="02040503050406030204" pitchFamily="18" charset="0"/>
                            </a:rPr>
                            <m:t>𝑚</m:t>
                          </m:r>
                          <m:r>
                            <a:rPr kumimoji="0" lang="en-US" altLang="ja-JP" b="0" i="1" kern="0" smtClean="0">
                              <a:latin typeface="Cambria Math" panose="02040503050406030204" pitchFamily="18" charset="0"/>
                            </a:rPr>
                            <m:t>]</m:t>
                          </m:r>
                        </m:sup>
                      </m:sSup>
                      <m:r>
                        <a:rPr kumimoji="0" lang="en-US" altLang="ja-JP" i="1" kern="0" smtClean="0">
                          <a:latin typeface="Cambria Math"/>
                        </a:rPr>
                        <m:t>=</m:t>
                      </m:r>
                      <m:d>
                        <m:dPr>
                          <m:begChr m:val="{"/>
                          <m:endChr m:val=""/>
                          <m:ctrlPr>
                            <a:rPr kumimoji="0" lang="en-US" altLang="ja-JP" i="1" kern="0">
                              <a:latin typeface="Cambria Math" panose="02040503050406030204" pitchFamily="18" charset="0"/>
                            </a:rPr>
                          </m:ctrlPr>
                        </m:dPr>
                        <m:e>
                          <m:eqArr>
                            <m:eqArrPr>
                              <m:ctrlPr>
                                <a:rPr kumimoji="0" lang="en-US" altLang="ja-JP" i="1" kern="0">
                                  <a:latin typeface="Cambria Math" panose="02040503050406030204" pitchFamily="18" charset="0"/>
                                </a:rPr>
                              </m:ctrlPr>
                            </m:eqArrPr>
                            <m:e>
                              <m:d>
                                <m:dPr>
                                  <m:ctrlPr>
                                    <a:rPr kumimoji="0" lang="en-US" altLang="ja-JP" i="1" kern="0" smtClean="0">
                                      <a:latin typeface="Cambria Math" panose="02040503050406030204" pitchFamily="18" charset="0"/>
                                    </a:rPr>
                                  </m:ctrlPr>
                                </m:dPr>
                                <m:e>
                                  <m:func>
                                    <m:funcPr>
                                      <m:ctrlPr>
                                        <a:rPr kumimoji="0" lang="en-US" altLang="ja-JP" i="1" kern="0">
                                          <a:latin typeface="Cambria Math" panose="02040503050406030204" pitchFamily="18" charset="0"/>
                                        </a:rPr>
                                      </m:ctrlPr>
                                    </m:funcPr>
                                    <m:fName>
                                      <m:r>
                                        <m:rPr>
                                          <m:sty m:val="p"/>
                                        </m:rPr>
                                        <a:rPr kumimoji="0" lang="en-US" altLang="ja-JP" kern="0">
                                          <a:latin typeface="Cambria Math"/>
                                        </a:rPr>
                                        <m:t>exp</m:t>
                                      </m:r>
                                    </m:fName>
                                    <m:e>
                                      <m:d>
                                        <m:dPr>
                                          <m:ctrlPr>
                                            <a:rPr kumimoji="0" lang="en-US" altLang="ja-JP" i="1" kern="0" smtClean="0">
                                              <a:latin typeface="Cambria Math" panose="02040503050406030204" pitchFamily="18" charset="0"/>
                                            </a:rPr>
                                          </m:ctrlPr>
                                        </m:dPr>
                                        <m:e>
                                          <m:f>
                                            <m:fPr>
                                              <m:ctrlPr>
                                                <a:rPr kumimoji="0" lang="en-US" altLang="ja-JP" i="1" kern="0" dirty="0">
                                                  <a:solidFill>
                                                    <a:prstClr val="black"/>
                                                  </a:solidFill>
                                                  <a:latin typeface="Cambria Math" panose="02040503050406030204" pitchFamily="18" charset="0"/>
                                                </a:rPr>
                                              </m:ctrlPr>
                                            </m:fPr>
                                            <m:num>
                                              <m:sSup>
                                                <m:sSupPr>
                                                  <m:ctrlPr>
                                                    <a:rPr kumimoji="0" lang="en-US" altLang="ja-JP" i="1" kern="0" dirty="0">
                                                      <a:solidFill>
                                                        <a:prstClr val="black"/>
                                                      </a:solidFill>
                                                      <a:latin typeface="Cambria Math" panose="02040503050406030204" pitchFamily="18" charset="0"/>
                                                    </a:rPr>
                                                  </m:ctrlPr>
                                                </m:sSupPr>
                                                <m:e>
                                                  <m:r>
                                                    <a:rPr kumimoji="0" lang="en-US" altLang="ja-JP" i="1" kern="0" dirty="0">
                                                      <a:solidFill>
                                                        <a:prstClr val="black"/>
                                                      </a:solidFill>
                                                      <a:latin typeface="Cambria Math" panose="02040503050406030204" pitchFamily="18" charset="0"/>
                                                    </a:rPr>
                                                    <m:t>−</m:t>
                                                  </m:r>
                                                  <m:sSub>
                                                    <m:sSubPr>
                                                      <m:ctrlPr>
                                                        <a:rPr kumimoji="0" lang="en-US" altLang="ja-JP" i="1" kern="0">
                                                          <a:solidFill>
                                                            <a:prstClr val="black"/>
                                                          </a:solidFill>
                                                          <a:latin typeface="Cambria Math" panose="02040503050406030204" pitchFamily="18" charset="0"/>
                                                        </a:rPr>
                                                      </m:ctrlPr>
                                                    </m:sSubPr>
                                                    <m:e>
                                                      <m:r>
                                                        <a:rPr kumimoji="0" lang="en-US" altLang="ja-JP" i="1" kern="0">
                                                          <a:solidFill>
                                                            <a:prstClr val="black"/>
                                                          </a:solidFill>
                                                          <a:latin typeface="Cambria Math" panose="02040503050406030204" pitchFamily="18" charset="0"/>
                                                        </a:rPr>
                                                        <m:t>(</m:t>
                                                      </m:r>
                                                      <m:r>
                                                        <a:rPr kumimoji="0" lang="en-US" altLang="ja-JP" i="1" kern="0">
                                                          <a:solidFill>
                                                            <a:prstClr val="black"/>
                                                          </a:solidFill>
                                                          <a:latin typeface="Cambria Math"/>
                                                        </a:rPr>
                                                        <m:t>𝑑</m:t>
                                                      </m:r>
                                                    </m:e>
                                                    <m:sub>
                                                      <m:r>
                                                        <a:rPr kumimoji="0" lang="en-US" altLang="ja-JP" i="1" kern="0">
                                                          <a:solidFill>
                                                            <a:prstClr val="black"/>
                                                          </a:solidFill>
                                                          <a:latin typeface="Cambria Math"/>
                                                        </a:rPr>
                                                        <m:t>𝑘</m:t>
                                                      </m:r>
                                                    </m:sub>
                                                  </m:sSub>
                                                  <m:r>
                                                    <a:rPr kumimoji="0" lang="en-US" altLang="ja-JP" i="1" kern="0">
                                                      <a:solidFill>
                                                        <a:prstClr val="black"/>
                                                      </a:solidFill>
                                                      <a:latin typeface="Cambria Math" panose="02040503050406030204" pitchFamily="18" charset="0"/>
                                                    </a:rPr>
                                                    <m:t>−</m:t>
                                                  </m:r>
                                                  <m:sSub>
                                                    <m:sSubPr>
                                                      <m:ctrlPr>
                                                        <a:rPr kumimoji="0" lang="en-US" altLang="ja-JP" i="1" kern="0">
                                                          <a:solidFill>
                                                            <a:prstClr val="black"/>
                                                          </a:solidFill>
                                                          <a:latin typeface="Cambria Math" panose="02040503050406030204" pitchFamily="18" charset="0"/>
                                                          <a:ea typeface="Cambria Math"/>
                                                        </a:rPr>
                                                      </m:ctrlPr>
                                                    </m:sSubPr>
                                                    <m:e>
                                                      <m:r>
                                                        <a:rPr kumimoji="0" lang="en-US" altLang="ja-JP" i="1" kern="0">
                                                          <a:solidFill>
                                                            <a:prstClr val="black"/>
                                                          </a:solidFill>
                                                          <a:latin typeface="Cambria Math" panose="02040503050406030204" pitchFamily="18" charset="0"/>
                                                          <a:ea typeface="Cambria Math"/>
                                                        </a:rPr>
                                                        <m:t>𝑊</m:t>
                                                      </m:r>
                                                    </m:e>
                                                    <m:sub>
                                                      <m:r>
                                                        <a:rPr kumimoji="0" lang="en-US" altLang="ja-JP" i="1" kern="0">
                                                          <a:solidFill>
                                                            <a:prstClr val="black"/>
                                                          </a:solidFill>
                                                          <a:latin typeface="Cambria Math" panose="02040503050406030204" pitchFamily="18" charset="0"/>
                                                          <a:ea typeface="Cambria Math"/>
                                                        </a:rPr>
                                                        <m:t>𝑟𝑜𝑎𝑑</m:t>
                                                      </m:r>
                                                    </m:sub>
                                                  </m:sSub>
                                                  <m:r>
                                                    <a:rPr kumimoji="0" lang="en-US" altLang="ja-JP" i="1" kern="0">
                                                      <a:solidFill>
                                                        <a:prstClr val="black"/>
                                                      </a:solidFill>
                                                      <a:latin typeface="Cambria Math" panose="02040503050406030204" pitchFamily="18" charset="0"/>
                                                    </a:rPr>
                                                    <m:t>)</m:t>
                                                  </m:r>
                                                </m:e>
                                                <m:sup>
                                                  <m:r>
                                                    <a:rPr kumimoji="0" lang="en-US" altLang="ja-JP" i="1" kern="0" dirty="0">
                                                      <a:solidFill>
                                                        <a:prstClr val="black"/>
                                                      </a:solidFill>
                                                      <a:latin typeface="Cambria Math"/>
                                                    </a:rPr>
                                                    <m:t>2</m:t>
                                                  </m:r>
                                                </m:sup>
                                              </m:sSup>
                                            </m:num>
                                            <m:den>
                                              <m:r>
                                                <a:rPr kumimoji="0" lang="en-US" altLang="ja-JP" i="1" kern="0" dirty="0">
                                                  <a:solidFill>
                                                    <a:prstClr val="black"/>
                                                  </a:solidFill>
                                                  <a:latin typeface="Cambria Math" panose="02040503050406030204" pitchFamily="18" charset="0"/>
                                                </a:rPr>
                                                <m:t>𝐴</m:t>
                                              </m:r>
                                            </m:den>
                                          </m:f>
                                        </m:e>
                                      </m:d>
                                    </m:e>
                                  </m:func>
                                  <m:r>
                                    <a:rPr kumimoji="0" lang="en-US" altLang="ja-JP" b="0" i="1" kern="0" dirty="0" smtClean="0">
                                      <a:latin typeface="Cambria Math" panose="02040503050406030204" pitchFamily="18" charset="0"/>
                                    </a:rPr>
                                    <m:t>+0.1</m:t>
                                  </m:r>
                                </m:e>
                              </m:d>
                              <m:r>
                                <a:rPr kumimoji="0" lang="en-US" altLang="ja-JP" i="1" kern="0" smtClean="0">
                                  <a:latin typeface="Cambria Math" panose="02040503050406030204" pitchFamily="18" charset="0"/>
                                  <a:ea typeface="Cambria Math" panose="02040503050406030204" pitchFamily="18" charset="0"/>
                                </a:rPr>
                                <m:t>∕</m:t>
                              </m:r>
                              <m:r>
                                <a:rPr kumimoji="0" lang="en-US" altLang="ja-JP" b="0" i="1" kern="0" smtClean="0">
                                  <a:latin typeface="Cambria Math" panose="02040503050406030204" pitchFamily="18" charset="0"/>
                                  <a:ea typeface="Cambria Math" panose="02040503050406030204" pitchFamily="18" charset="0"/>
                                </a:rPr>
                                <m:t>1.1</m:t>
                              </m:r>
                              <m:r>
                                <a:rPr kumimoji="0" lang="en-US" altLang="ja-JP" i="1" kern="0" dirty="0">
                                  <a:latin typeface="Cambria Math"/>
                                </a:rPr>
                                <m:t>         </m:t>
                              </m:r>
                              <m:d>
                                <m:dPr>
                                  <m:ctrlPr>
                                    <a:rPr kumimoji="0" lang="en-US" altLang="ja-JP" i="1" kern="0">
                                      <a:latin typeface="Cambria Math" panose="02040503050406030204" pitchFamily="18" charset="0"/>
                                    </a:rPr>
                                  </m:ctrlPr>
                                </m:dPr>
                                <m:e>
                                  <m:sSub>
                                    <m:sSubPr>
                                      <m:ctrlPr>
                                        <a:rPr kumimoji="0" lang="en-US" altLang="ja-JP" i="1" kern="0">
                                          <a:latin typeface="Cambria Math" panose="02040503050406030204" pitchFamily="18" charset="0"/>
                                        </a:rPr>
                                      </m:ctrlPr>
                                    </m:sSubPr>
                                    <m:e>
                                      <m:r>
                                        <a:rPr kumimoji="0" lang="en-US" altLang="ja-JP" i="1" kern="0">
                                          <a:latin typeface="Cambria Math"/>
                                        </a:rPr>
                                        <m:t>𝑑</m:t>
                                      </m:r>
                                    </m:e>
                                    <m:sub>
                                      <m:r>
                                        <a:rPr kumimoji="0" lang="en-US" altLang="ja-JP" i="1" kern="0">
                                          <a:latin typeface="Cambria Math"/>
                                        </a:rPr>
                                        <m:t>𝑘</m:t>
                                      </m:r>
                                    </m:sub>
                                  </m:sSub>
                                  <m:r>
                                    <a:rPr kumimoji="0" lang="en-US" altLang="ja-JP" i="1" kern="0">
                                      <a:latin typeface="Cambria Math"/>
                                      <a:ea typeface="Cambria Math"/>
                                    </a:rPr>
                                    <m:t>&gt;</m:t>
                                  </m:r>
                                  <m:sSub>
                                    <m:sSubPr>
                                      <m:ctrlPr>
                                        <a:rPr kumimoji="0" lang="en-US" altLang="ja-JP" i="1" kern="0">
                                          <a:latin typeface="Cambria Math" panose="02040503050406030204" pitchFamily="18" charset="0"/>
                                          <a:ea typeface="Cambria Math"/>
                                        </a:rPr>
                                      </m:ctrlPr>
                                    </m:sSubPr>
                                    <m:e>
                                      <m:r>
                                        <a:rPr kumimoji="0" lang="en-US" altLang="ja-JP" i="1" kern="0">
                                          <a:latin typeface="Cambria Math" panose="02040503050406030204" pitchFamily="18" charset="0"/>
                                          <a:ea typeface="Cambria Math"/>
                                        </a:rPr>
                                        <m:t>𝑊</m:t>
                                      </m:r>
                                    </m:e>
                                    <m:sub>
                                      <m:r>
                                        <a:rPr kumimoji="0" lang="en-US" altLang="ja-JP" i="1" kern="0">
                                          <a:latin typeface="Cambria Math" panose="02040503050406030204" pitchFamily="18" charset="0"/>
                                          <a:ea typeface="Cambria Math"/>
                                        </a:rPr>
                                        <m:t>𝑟𝑜𝑎𝑑</m:t>
                                      </m:r>
                                    </m:sub>
                                  </m:sSub>
                                </m:e>
                              </m:d>
                            </m:e>
                            <m:e>
                              <m:r>
                                <a:rPr kumimoji="0" lang="en-US" altLang="ja-JP" i="1" kern="0">
                                  <a:latin typeface="Cambria Math"/>
                                </a:rPr>
                                <m:t>         1                         </m:t>
                              </m:r>
                              <m:r>
                                <a:rPr kumimoji="0" lang="en-US" altLang="ja-JP" b="0" i="1" kern="0" smtClean="0">
                                  <a:latin typeface="Cambria Math" panose="02040503050406030204" pitchFamily="18" charset="0"/>
                                </a:rPr>
                                <m:t>                                          </m:t>
                              </m:r>
                              <m:d>
                                <m:dPr>
                                  <m:ctrlPr>
                                    <a:rPr kumimoji="0" lang="en-US" altLang="ja-JP" i="1" kern="0">
                                      <a:latin typeface="Cambria Math" panose="02040503050406030204" pitchFamily="18" charset="0"/>
                                    </a:rPr>
                                  </m:ctrlPr>
                                </m:dPr>
                                <m:e>
                                  <m:sSub>
                                    <m:sSubPr>
                                      <m:ctrlPr>
                                        <a:rPr kumimoji="0" lang="en-US" altLang="ja-JP" i="1" kern="0">
                                          <a:latin typeface="Cambria Math" panose="02040503050406030204" pitchFamily="18" charset="0"/>
                                        </a:rPr>
                                      </m:ctrlPr>
                                    </m:sSubPr>
                                    <m:e>
                                      <m:r>
                                        <a:rPr kumimoji="0" lang="en-US" altLang="ja-JP" i="1" kern="0">
                                          <a:latin typeface="Cambria Math"/>
                                        </a:rPr>
                                        <m:t>𝑑</m:t>
                                      </m:r>
                                    </m:e>
                                    <m:sub>
                                      <m:r>
                                        <a:rPr kumimoji="0" lang="en-US" altLang="ja-JP" i="1" kern="0">
                                          <a:latin typeface="Cambria Math"/>
                                        </a:rPr>
                                        <m:t>𝑘</m:t>
                                      </m:r>
                                    </m:sub>
                                  </m:sSub>
                                  <m:r>
                                    <a:rPr kumimoji="0" lang="en-US" altLang="ja-JP" i="1" kern="0" smtClean="0">
                                      <a:latin typeface="Cambria Math" panose="02040503050406030204" pitchFamily="18" charset="0"/>
                                      <a:ea typeface="Cambria Math" panose="02040503050406030204" pitchFamily="18" charset="0"/>
                                    </a:rPr>
                                    <m:t>≤</m:t>
                                  </m:r>
                                  <m:sSub>
                                    <m:sSubPr>
                                      <m:ctrlPr>
                                        <a:rPr kumimoji="0" lang="en-US" altLang="ja-JP" i="1" kern="0" smtClean="0">
                                          <a:latin typeface="Cambria Math" panose="02040503050406030204" pitchFamily="18" charset="0"/>
                                          <a:ea typeface="Cambria Math"/>
                                        </a:rPr>
                                      </m:ctrlPr>
                                    </m:sSubPr>
                                    <m:e>
                                      <m:r>
                                        <a:rPr kumimoji="0" lang="en-US" altLang="ja-JP" i="1" kern="0">
                                          <a:latin typeface="Cambria Math" panose="02040503050406030204" pitchFamily="18" charset="0"/>
                                          <a:ea typeface="Cambria Math"/>
                                        </a:rPr>
                                        <m:t>𝑊</m:t>
                                      </m:r>
                                    </m:e>
                                    <m:sub>
                                      <m:r>
                                        <a:rPr kumimoji="0" lang="en-US" altLang="ja-JP" i="1" kern="0">
                                          <a:latin typeface="Cambria Math" panose="02040503050406030204" pitchFamily="18" charset="0"/>
                                          <a:ea typeface="Cambria Math"/>
                                        </a:rPr>
                                        <m:t>𝑟𝑜𝑎𝑑</m:t>
                                      </m:r>
                                    </m:sub>
                                  </m:sSub>
                                </m:e>
                              </m:d>
                            </m:e>
                          </m:eqArr>
                        </m:e>
                      </m:d>
                    </m:oMath>
                  </m:oMathPara>
                </a14:m>
                <a:endParaRPr kumimoji="0" lang="en-US" altLang="ja-JP" kern="0" dirty="0">
                  <a:solidFill>
                    <a:prstClr val="white"/>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308941" y="1334400"/>
                <a:ext cx="6721584" cy="111799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正方形/長方形 53"/>
              <p:cNvSpPr/>
              <p:nvPr/>
            </p:nvSpPr>
            <p:spPr>
              <a:xfrm>
                <a:off x="4051697" y="3910136"/>
                <a:ext cx="4294208" cy="831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en-US" altLang="ja-JP" sz="2000" i="1" kern="0" smtClean="0">
                              <a:solidFill>
                                <a:schemeClr val="tx1"/>
                              </a:solidFill>
                              <a:latin typeface="Cambria Math" panose="02040503050406030204" pitchFamily="18" charset="0"/>
                            </a:rPr>
                          </m:ctrlPr>
                        </m:sSupPr>
                        <m:e>
                          <m:sSub>
                            <m:sSubPr>
                              <m:ctrlPr>
                                <a:rPr kumimoji="0" lang="en-US" altLang="ja-JP" sz="2000" i="1" kern="0">
                                  <a:solidFill>
                                    <a:schemeClr val="tx1"/>
                                  </a:solidFill>
                                  <a:latin typeface="Cambria Math" panose="02040503050406030204" pitchFamily="18" charset="0"/>
                                </a:rPr>
                              </m:ctrlPr>
                            </m:sSubPr>
                            <m:e>
                              <m:r>
                                <a:rPr kumimoji="0" lang="ja-JP" altLang="en-US" sz="2000" i="1" kern="0">
                                  <a:latin typeface="Cambria Math" panose="02040503050406030204" pitchFamily="18" charset="0"/>
                                </a:rPr>
                                <m:t>：　</m:t>
                              </m:r>
                              <m:r>
                                <a:rPr kumimoji="0" lang="en-US" altLang="ja-JP" sz="2000" i="1" kern="0" smtClean="0">
                                  <a:solidFill>
                                    <a:schemeClr val="tx1"/>
                                  </a:solidFill>
                                  <a:latin typeface="Cambria Math" panose="02040503050406030204" pitchFamily="18" charset="0"/>
                                </a:rPr>
                                <m:t>𝑤</m:t>
                              </m:r>
                            </m:e>
                            <m:sub>
                              <m:r>
                                <a:rPr kumimoji="0" lang="en-US" altLang="ja-JP" sz="2000" i="1" kern="0">
                                  <a:solidFill>
                                    <a:schemeClr val="tx1"/>
                                  </a:solidFill>
                                  <a:latin typeface="Cambria Math" panose="02040503050406030204" pitchFamily="18" charset="0"/>
                                </a:rPr>
                                <m:t>𝑘</m:t>
                              </m:r>
                            </m:sub>
                          </m:sSub>
                        </m:e>
                        <m:sup>
                          <m:r>
                            <a:rPr kumimoji="0" lang="en-US" altLang="ja-JP" sz="2000" i="1" kern="0">
                              <a:solidFill>
                                <a:schemeClr val="tx1"/>
                              </a:solidFill>
                              <a:latin typeface="Cambria Math" panose="02040503050406030204" pitchFamily="18" charset="0"/>
                            </a:rPr>
                            <m:t>[</m:t>
                          </m:r>
                          <m:r>
                            <a:rPr kumimoji="0" lang="en-US" altLang="ja-JP" sz="2000" i="1" kern="0">
                              <a:solidFill>
                                <a:schemeClr val="tx1"/>
                              </a:solidFill>
                              <a:latin typeface="Cambria Math" panose="02040503050406030204" pitchFamily="18" charset="0"/>
                            </a:rPr>
                            <m:t>𝑚</m:t>
                          </m:r>
                          <m:r>
                            <a:rPr kumimoji="0" lang="en-US" altLang="ja-JP" sz="2000" i="1" kern="0">
                              <a:solidFill>
                                <a:schemeClr val="tx1"/>
                              </a:solidFill>
                              <a:latin typeface="Cambria Math" panose="02040503050406030204" pitchFamily="18" charset="0"/>
                            </a:rPr>
                            <m:t>]</m:t>
                          </m:r>
                        </m:sup>
                      </m:sSup>
                      <m:r>
                        <a:rPr kumimoji="0" lang="en-US" altLang="ja-JP" sz="2000" i="1" kern="0">
                          <a:solidFill>
                            <a:schemeClr val="tx1"/>
                          </a:solidFill>
                          <a:latin typeface="Cambria Math" panose="02040503050406030204" pitchFamily="18" charset="0"/>
                        </a:rPr>
                        <m:t>=</m:t>
                      </m:r>
                      <m:f>
                        <m:fPr>
                          <m:ctrlPr>
                            <a:rPr kumimoji="0" lang="en-US" altLang="ja-JP" sz="2000" i="1" kern="0" smtClean="0">
                              <a:solidFill>
                                <a:schemeClr val="tx1"/>
                              </a:solidFill>
                              <a:latin typeface="Cambria Math" panose="02040503050406030204" pitchFamily="18" charset="0"/>
                            </a:rPr>
                          </m:ctrlPr>
                        </m:fPr>
                        <m:num>
                          <m:r>
                            <a:rPr kumimoji="0" lang="ja-JP" altLang="en-US" sz="2000" i="1" kern="0">
                              <a:latin typeface="Cambria Math" panose="02040503050406030204" pitchFamily="18" charset="0"/>
                            </a:rPr>
                            <m:t>𝛼</m:t>
                          </m:r>
                          <m:sSup>
                            <m:sSupPr>
                              <m:ctrlPr>
                                <a:rPr kumimoji="0" lang="en-US" altLang="ja-JP" sz="2000" i="1" kern="0">
                                  <a:latin typeface="Cambria Math" panose="02040503050406030204" pitchFamily="18" charset="0"/>
                                </a:rPr>
                              </m:ctrlPr>
                            </m:sSupPr>
                            <m:e>
                              <m:sSub>
                                <m:sSubPr>
                                  <m:ctrlPr>
                                    <a:rPr kumimoji="0" lang="en-US" altLang="ja-JP" sz="2000" i="1" kern="0">
                                      <a:latin typeface="Cambria Math" panose="02040503050406030204" pitchFamily="18" charset="0"/>
                                    </a:rPr>
                                  </m:ctrlPr>
                                </m:sSubPr>
                                <m:e>
                                  <m:r>
                                    <a:rPr kumimoji="0" lang="en-US" altLang="ja-JP" sz="2000" i="1" kern="0">
                                      <a:latin typeface="Cambria Math" panose="02040503050406030204" pitchFamily="18" charset="0"/>
                                    </a:rPr>
                                    <m:t>𝑤</m:t>
                                  </m:r>
                                </m:e>
                                <m:sub>
                                  <m:r>
                                    <a:rPr kumimoji="0" lang="en-US" altLang="ja-JP" sz="2000" i="1" kern="0">
                                      <a:latin typeface="Cambria Math" panose="02040503050406030204" pitchFamily="18" charset="0"/>
                                    </a:rPr>
                                    <m:t>1,</m:t>
                                  </m:r>
                                  <m:r>
                                    <a:rPr kumimoji="0" lang="en-US" altLang="ja-JP" sz="2000" i="1" kern="0">
                                      <a:latin typeface="Cambria Math" panose="02040503050406030204" pitchFamily="18" charset="0"/>
                                    </a:rPr>
                                    <m:t>𝑘</m:t>
                                  </m:r>
                                </m:sub>
                              </m:sSub>
                            </m:e>
                            <m:sup>
                              <m:r>
                                <a:rPr kumimoji="0" lang="en-US" altLang="ja-JP" sz="2000" i="1" kern="0">
                                  <a:latin typeface="Cambria Math" panose="02040503050406030204" pitchFamily="18" charset="0"/>
                                </a:rPr>
                                <m:t>[</m:t>
                              </m:r>
                              <m:r>
                                <a:rPr kumimoji="0" lang="en-US" altLang="ja-JP" sz="2000" i="1" kern="0">
                                  <a:latin typeface="Cambria Math" panose="02040503050406030204" pitchFamily="18" charset="0"/>
                                </a:rPr>
                                <m:t>𝑚</m:t>
                              </m:r>
                              <m:r>
                                <a:rPr kumimoji="0" lang="en-US" altLang="ja-JP" sz="2000" i="1" kern="0">
                                  <a:latin typeface="Cambria Math" panose="02040503050406030204" pitchFamily="18" charset="0"/>
                                </a:rPr>
                                <m:t>]</m:t>
                              </m:r>
                            </m:sup>
                          </m:sSup>
                          <m:r>
                            <a:rPr kumimoji="0" lang="en-US" altLang="ja-JP" sz="2000" i="1" kern="0">
                              <a:latin typeface="Cambria Math" panose="02040503050406030204" pitchFamily="18" charset="0"/>
                            </a:rPr>
                            <m:t>+</m:t>
                          </m:r>
                          <m:sSup>
                            <m:sSupPr>
                              <m:ctrlPr>
                                <a:rPr kumimoji="0" lang="en-US" altLang="ja-JP" sz="2000" i="1" kern="0">
                                  <a:latin typeface="Cambria Math" panose="02040503050406030204" pitchFamily="18" charset="0"/>
                                </a:rPr>
                              </m:ctrlPr>
                            </m:sSupPr>
                            <m:e>
                              <m:sSub>
                                <m:sSubPr>
                                  <m:ctrlPr>
                                    <a:rPr kumimoji="0" lang="en-US" altLang="ja-JP" sz="2000" i="1" kern="0">
                                      <a:latin typeface="Cambria Math" panose="02040503050406030204" pitchFamily="18" charset="0"/>
                                    </a:rPr>
                                  </m:ctrlPr>
                                </m:sSubPr>
                                <m:e>
                                  <m:r>
                                    <a:rPr kumimoji="0" lang="en-US" altLang="ja-JP" sz="2000" b="0" i="1" kern="0" smtClean="0">
                                      <a:latin typeface="Cambria Math" panose="02040503050406030204" pitchFamily="18" charset="0"/>
                                    </a:rPr>
                                    <m:t>(1−</m:t>
                                  </m:r>
                                  <m:r>
                                    <a:rPr kumimoji="0" lang="ja-JP" altLang="en-US" sz="2000" i="1" kern="0">
                                      <a:latin typeface="Cambria Math" panose="02040503050406030204" pitchFamily="18" charset="0"/>
                                    </a:rPr>
                                    <m:t>𝛼</m:t>
                                  </m:r>
                                  <m:r>
                                    <a:rPr kumimoji="0" lang="en-US" altLang="ja-JP" sz="2000" b="0" i="1" kern="0" smtClean="0">
                                      <a:latin typeface="Cambria Math" panose="02040503050406030204" pitchFamily="18" charset="0"/>
                                    </a:rPr>
                                    <m:t>)</m:t>
                                  </m:r>
                                  <m:r>
                                    <a:rPr kumimoji="0" lang="en-US" altLang="ja-JP" sz="2000" i="1" kern="0">
                                      <a:latin typeface="Cambria Math" panose="02040503050406030204" pitchFamily="18" charset="0"/>
                                    </a:rPr>
                                    <m:t>𝑤</m:t>
                                  </m:r>
                                </m:e>
                                <m:sub>
                                  <m:r>
                                    <a:rPr kumimoji="0" lang="en-US" altLang="ja-JP" sz="2000" i="1" kern="0">
                                      <a:latin typeface="Cambria Math" panose="02040503050406030204" pitchFamily="18" charset="0"/>
                                    </a:rPr>
                                    <m:t>2,</m:t>
                                  </m:r>
                                  <m:r>
                                    <a:rPr kumimoji="0" lang="en-US" altLang="ja-JP" sz="2000" i="1" kern="0">
                                      <a:latin typeface="Cambria Math" panose="02040503050406030204" pitchFamily="18" charset="0"/>
                                    </a:rPr>
                                    <m:t>𝑘</m:t>
                                  </m:r>
                                </m:sub>
                              </m:sSub>
                            </m:e>
                            <m:sup>
                              <m:r>
                                <a:rPr kumimoji="0" lang="en-US" altLang="ja-JP" sz="2000" i="1" kern="0">
                                  <a:latin typeface="Cambria Math" panose="02040503050406030204" pitchFamily="18" charset="0"/>
                                </a:rPr>
                                <m:t>[</m:t>
                              </m:r>
                              <m:r>
                                <a:rPr kumimoji="0" lang="en-US" altLang="ja-JP" sz="2000" i="1" kern="0">
                                  <a:latin typeface="Cambria Math" panose="02040503050406030204" pitchFamily="18" charset="0"/>
                                </a:rPr>
                                <m:t>𝑚</m:t>
                              </m:r>
                              <m:r>
                                <a:rPr kumimoji="0" lang="en-US" altLang="ja-JP" sz="2000" i="1" kern="0">
                                  <a:latin typeface="Cambria Math" panose="02040503050406030204" pitchFamily="18" charset="0"/>
                                </a:rPr>
                                <m:t>]</m:t>
                              </m:r>
                            </m:sup>
                          </m:sSup>
                        </m:num>
                        <m:den>
                          <m:nary>
                            <m:naryPr>
                              <m:chr m:val="∑"/>
                              <m:ctrlPr>
                                <a:rPr kumimoji="0" lang="en-US" altLang="ja-JP" sz="2000" i="1" kern="0" smtClean="0">
                                  <a:solidFill>
                                    <a:schemeClr val="tx1"/>
                                  </a:solidFill>
                                  <a:latin typeface="Cambria Math" panose="02040503050406030204" pitchFamily="18" charset="0"/>
                                </a:rPr>
                              </m:ctrlPr>
                            </m:naryPr>
                            <m:sub>
                              <m:r>
                                <m:rPr>
                                  <m:brk m:alnAt="23"/>
                                </m:rPr>
                                <a:rPr kumimoji="0" lang="en-US" altLang="ja-JP" sz="2000" b="0" i="1" kern="0" smtClean="0">
                                  <a:solidFill>
                                    <a:schemeClr val="tx1"/>
                                  </a:solidFill>
                                  <a:latin typeface="Cambria Math" panose="02040503050406030204" pitchFamily="18" charset="0"/>
                                </a:rPr>
                                <m:t>𝑙</m:t>
                              </m:r>
                              <m:r>
                                <a:rPr kumimoji="0" lang="en-US" altLang="ja-JP" sz="2000" b="0" i="1" kern="0" smtClean="0">
                                  <a:solidFill>
                                    <a:schemeClr val="tx1"/>
                                  </a:solidFill>
                                  <a:latin typeface="Cambria Math" panose="02040503050406030204" pitchFamily="18" charset="0"/>
                                </a:rPr>
                                <m:t>=1</m:t>
                              </m:r>
                            </m:sub>
                            <m:sup>
                              <m:r>
                                <a:rPr kumimoji="0" lang="en-US" altLang="ja-JP" sz="2000" b="0" i="1" kern="0" smtClean="0">
                                  <a:solidFill>
                                    <a:schemeClr val="tx1"/>
                                  </a:solidFill>
                                  <a:latin typeface="Cambria Math" panose="02040503050406030204" pitchFamily="18" charset="0"/>
                                </a:rPr>
                                <m:t>𝑀</m:t>
                              </m:r>
                            </m:sup>
                            <m:e>
                              <m:r>
                                <a:rPr kumimoji="0" lang="en-US" altLang="ja-JP" sz="2000" b="0" i="1" kern="0" smtClean="0">
                                  <a:solidFill>
                                    <a:schemeClr val="tx1"/>
                                  </a:solidFill>
                                  <a:latin typeface="Cambria Math" panose="02040503050406030204" pitchFamily="18" charset="0"/>
                                </a:rPr>
                                <m:t>(</m:t>
                              </m:r>
                              <m:r>
                                <a:rPr kumimoji="0" lang="ja-JP" altLang="en-US" sz="2000" i="1" kern="0">
                                  <a:latin typeface="Cambria Math" panose="02040503050406030204" pitchFamily="18" charset="0"/>
                                </a:rPr>
                                <m:t>𝛼</m:t>
                              </m:r>
                              <m:sSup>
                                <m:sSupPr>
                                  <m:ctrlPr>
                                    <a:rPr kumimoji="0" lang="en-US" altLang="ja-JP" sz="2000" i="1" kern="0">
                                      <a:latin typeface="Cambria Math" panose="02040503050406030204" pitchFamily="18" charset="0"/>
                                    </a:rPr>
                                  </m:ctrlPr>
                                </m:sSupPr>
                                <m:e>
                                  <m:sSub>
                                    <m:sSubPr>
                                      <m:ctrlPr>
                                        <a:rPr kumimoji="0" lang="en-US" altLang="ja-JP" sz="2000" i="1" kern="0">
                                          <a:latin typeface="Cambria Math" panose="02040503050406030204" pitchFamily="18" charset="0"/>
                                        </a:rPr>
                                      </m:ctrlPr>
                                    </m:sSubPr>
                                    <m:e>
                                      <m:r>
                                        <a:rPr kumimoji="0" lang="en-US" altLang="ja-JP" sz="2000" i="1" kern="0">
                                          <a:latin typeface="Cambria Math" panose="02040503050406030204" pitchFamily="18" charset="0"/>
                                        </a:rPr>
                                        <m:t>𝑤</m:t>
                                      </m:r>
                                    </m:e>
                                    <m:sub>
                                      <m:r>
                                        <a:rPr kumimoji="0" lang="en-US" altLang="ja-JP" sz="2000" i="1" kern="0">
                                          <a:latin typeface="Cambria Math" panose="02040503050406030204" pitchFamily="18" charset="0"/>
                                        </a:rPr>
                                        <m:t>1,</m:t>
                                      </m:r>
                                      <m:r>
                                        <a:rPr kumimoji="0" lang="en-US" altLang="ja-JP" sz="2000" i="1" kern="0">
                                          <a:latin typeface="Cambria Math" panose="02040503050406030204" pitchFamily="18" charset="0"/>
                                        </a:rPr>
                                        <m:t>𝑘</m:t>
                                      </m:r>
                                    </m:sub>
                                  </m:sSub>
                                </m:e>
                                <m:sup>
                                  <m:r>
                                    <a:rPr kumimoji="0" lang="en-US" altLang="ja-JP" sz="2000" i="1" kern="0">
                                      <a:latin typeface="Cambria Math" panose="02040503050406030204" pitchFamily="18" charset="0"/>
                                    </a:rPr>
                                    <m:t>[</m:t>
                                  </m:r>
                                  <m:r>
                                    <a:rPr kumimoji="0" lang="en-US" altLang="ja-JP" sz="2000" b="0" i="1" kern="0" smtClean="0">
                                      <a:latin typeface="Cambria Math" panose="02040503050406030204" pitchFamily="18" charset="0"/>
                                    </a:rPr>
                                    <m:t>𝑙</m:t>
                                  </m:r>
                                  <m:r>
                                    <a:rPr kumimoji="0" lang="en-US" altLang="ja-JP" sz="2000" i="1" kern="0">
                                      <a:latin typeface="Cambria Math" panose="02040503050406030204" pitchFamily="18" charset="0"/>
                                    </a:rPr>
                                    <m:t>]</m:t>
                                  </m:r>
                                </m:sup>
                              </m:sSup>
                              <m:r>
                                <a:rPr kumimoji="0" lang="en-US" altLang="ja-JP" sz="2000" i="1" kern="0">
                                  <a:latin typeface="Cambria Math" panose="02040503050406030204" pitchFamily="18" charset="0"/>
                                </a:rPr>
                                <m:t>+</m:t>
                              </m:r>
                              <m:r>
                                <a:rPr kumimoji="0" lang="ja-JP" altLang="en-US" sz="2000" i="1" kern="0">
                                  <a:latin typeface="Cambria Math" panose="02040503050406030204" pitchFamily="18" charset="0"/>
                                </a:rPr>
                                <m:t>𝛽</m:t>
                              </m:r>
                              <m:sSup>
                                <m:sSupPr>
                                  <m:ctrlPr>
                                    <a:rPr kumimoji="0" lang="en-US" altLang="ja-JP" sz="2000" i="1" kern="0">
                                      <a:latin typeface="Cambria Math" panose="02040503050406030204" pitchFamily="18" charset="0"/>
                                    </a:rPr>
                                  </m:ctrlPr>
                                </m:sSupPr>
                                <m:e>
                                  <m:sSub>
                                    <m:sSubPr>
                                      <m:ctrlPr>
                                        <a:rPr kumimoji="0" lang="en-US" altLang="ja-JP" sz="2000" i="1" kern="0">
                                          <a:latin typeface="Cambria Math" panose="02040503050406030204" pitchFamily="18" charset="0"/>
                                        </a:rPr>
                                      </m:ctrlPr>
                                    </m:sSubPr>
                                    <m:e>
                                      <m:r>
                                        <a:rPr kumimoji="0" lang="en-US" altLang="ja-JP" sz="2000" i="1" kern="0">
                                          <a:latin typeface="Cambria Math" panose="02040503050406030204" pitchFamily="18" charset="0"/>
                                        </a:rPr>
                                        <m:t>𝑤</m:t>
                                      </m:r>
                                    </m:e>
                                    <m:sub>
                                      <m:r>
                                        <a:rPr kumimoji="0" lang="en-US" altLang="ja-JP" sz="2000" i="1" kern="0">
                                          <a:latin typeface="Cambria Math" panose="02040503050406030204" pitchFamily="18" charset="0"/>
                                        </a:rPr>
                                        <m:t>2,</m:t>
                                      </m:r>
                                      <m:r>
                                        <a:rPr kumimoji="0" lang="en-US" altLang="ja-JP" sz="2000" i="1" kern="0">
                                          <a:latin typeface="Cambria Math" panose="02040503050406030204" pitchFamily="18" charset="0"/>
                                        </a:rPr>
                                        <m:t>𝑘</m:t>
                                      </m:r>
                                    </m:sub>
                                  </m:sSub>
                                </m:e>
                                <m:sup>
                                  <m:r>
                                    <a:rPr kumimoji="0" lang="en-US" altLang="ja-JP" sz="2000" i="1" kern="0">
                                      <a:latin typeface="Cambria Math" panose="02040503050406030204" pitchFamily="18" charset="0"/>
                                    </a:rPr>
                                    <m:t>[</m:t>
                                  </m:r>
                                  <m:r>
                                    <a:rPr kumimoji="0" lang="en-US" altLang="ja-JP" sz="2000" b="0" i="1" kern="0" smtClean="0">
                                      <a:latin typeface="Cambria Math" panose="02040503050406030204" pitchFamily="18" charset="0"/>
                                    </a:rPr>
                                    <m:t>𝑙</m:t>
                                  </m:r>
                                  <m:r>
                                    <a:rPr kumimoji="0" lang="en-US" altLang="ja-JP" sz="2000" i="1" kern="0">
                                      <a:latin typeface="Cambria Math" panose="02040503050406030204" pitchFamily="18" charset="0"/>
                                    </a:rPr>
                                    <m:t>]</m:t>
                                  </m:r>
                                </m:sup>
                              </m:sSup>
                              <m:r>
                                <a:rPr kumimoji="0" lang="en-US" altLang="ja-JP" sz="2000" b="0" i="1" kern="0" smtClean="0">
                                  <a:solidFill>
                                    <a:schemeClr val="tx1"/>
                                  </a:solidFill>
                                  <a:latin typeface="Cambria Math" panose="02040503050406030204" pitchFamily="18" charset="0"/>
                                </a:rPr>
                                <m:t>)</m:t>
                              </m:r>
                            </m:e>
                          </m:nary>
                        </m:den>
                      </m:f>
                    </m:oMath>
                  </m:oMathPara>
                </a14:m>
                <a:endParaRPr lang="ja-JP" altLang="en-US" sz="2000" dirty="0"/>
              </a:p>
            </p:txBody>
          </p:sp>
        </mc:Choice>
        <mc:Fallback xmlns="">
          <p:sp>
            <p:nvSpPr>
              <p:cNvPr id="54" name="正方形/長方形 53"/>
              <p:cNvSpPr>
                <a:spLocks noRot="1" noChangeAspect="1" noMove="1" noResize="1" noEditPoints="1" noAdjustHandles="1" noChangeArrowheads="1" noChangeShapeType="1" noTextEdit="1"/>
              </p:cNvSpPr>
              <p:nvPr/>
            </p:nvSpPr>
            <p:spPr>
              <a:xfrm>
                <a:off x="4051697" y="3910136"/>
                <a:ext cx="4294208" cy="831318"/>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4196265" y="5294786"/>
                <a:ext cx="4005071" cy="1047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lang="ja-JP" altLang="en-US" sz="2400" i="1">
                              <a:latin typeface="Cambria Math" panose="02040503050406030204" pitchFamily="18" charset="0"/>
                            </a:rPr>
                            <m:t>：</m:t>
                          </m:r>
                          <m:r>
                            <a:rPr lang="ja-JP" altLang="en-US" sz="2400" i="1" smtClean="0">
                              <a:latin typeface="Cambria Math" panose="02040503050406030204" pitchFamily="18" charset="0"/>
                            </a:rPr>
                            <m:t>　</m:t>
                          </m:r>
                          <m:acc>
                            <m:accPr>
                              <m:chr m:val="̅"/>
                              <m:ctrlPr>
                                <a:rPr kumimoji="1" lang="en-US" altLang="ja-JP" sz="2400" i="1" smtClean="0">
                                  <a:latin typeface="Cambria Math" panose="02040503050406030204" pitchFamily="18" charset="0"/>
                                </a:rPr>
                              </m:ctrlPr>
                            </m:accPr>
                            <m:e>
                              <m:r>
                                <a:rPr kumimoji="1" lang="en-US" altLang="ja-JP" sz="2400" b="1" i="1" smtClean="0">
                                  <a:latin typeface="Cambria Math" panose="02040503050406030204" pitchFamily="18" charset="0"/>
                                </a:rPr>
                                <m:t>𝒙</m:t>
                              </m:r>
                            </m:e>
                          </m:acc>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eqArr>
                            <m:eqArrPr>
                              <m:ctrlPr>
                                <a:rPr kumimoji="1" lang="en-US" altLang="ja-JP" sz="2400" b="0" i="1" smtClean="0">
                                  <a:latin typeface="Cambria Math" panose="02040503050406030204" pitchFamily="18" charset="0"/>
                                </a:rPr>
                              </m:ctrlPr>
                            </m:eqArrPr>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𝑥</m:t>
                                      </m:r>
                                    </m:e>
                                  </m:acc>
                                </m:e>
                                <m:sub>
                                  <m:r>
                                    <a:rPr lang="en-US" altLang="ja-JP" sz="2400" i="1">
                                      <a:latin typeface="Cambria Math" panose="02040503050406030204" pitchFamily="18" charset="0"/>
                                    </a:rPr>
                                    <m:t>𝑘</m:t>
                                  </m:r>
                                </m:sub>
                              </m:sSub>
                            </m:e>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𝑦</m:t>
                                      </m:r>
                                    </m:e>
                                  </m:acc>
                                </m:e>
                                <m:sub>
                                  <m:r>
                                    <a:rPr lang="en-US" altLang="ja-JP" sz="2400" i="1">
                                      <a:latin typeface="Cambria Math" panose="02040503050406030204" pitchFamily="18" charset="0"/>
                                    </a:rPr>
                                    <m:t>𝑘</m:t>
                                  </m:r>
                                </m:sub>
                              </m:sSub>
                            </m:e>
                            <m:e>
                              <m:sSub>
                                <m:sSubPr>
                                  <m:ctrlPr>
                                    <a:rPr lang="en-US" altLang="ja-JP" sz="2400" i="1">
                                      <a:latin typeface="Cambria Math" panose="02040503050406030204" pitchFamily="18" charset="0"/>
                                    </a:rPr>
                                  </m:ctrlPr>
                                </m:sSubPr>
                                <m:e>
                                  <m:acc>
                                    <m:accPr>
                                      <m:chr m:val="̅"/>
                                      <m:ctrlPr>
                                        <a:rPr lang="en-US" altLang="ja-JP" sz="2400" i="1">
                                          <a:latin typeface="Cambria Math" panose="02040503050406030204" pitchFamily="18" charset="0"/>
                                        </a:rPr>
                                      </m:ctrlPr>
                                    </m:accPr>
                                    <m:e>
                                      <m:r>
                                        <a:rPr lang="en-US" altLang="ja-JP" sz="2400" i="1">
                                          <a:latin typeface="Cambria Math" panose="02040503050406030204" pitchFamily="18" charset="0"/>
                                        </a:rPr>
                                        <m:t>𝑧</m:t>
                                      </m:r>
                                    </m:e>
                                  </m:acc>
                                </m:e>
                                <m:sub>
                                  <m:r>
                                    <a:rPr lang="en-US" altLang="ja-JP" sz="2400" i="1">
                                      <a:latin typeface="Cambria Math" panose="02040503050406030204" pitchFamily="18" charset="0"/>
                                    </a:rPr>
                                    <m:t>𝑘</m:t>
                                  </m:r>
                                </m:sub>
                              </m:sSub>
                            </m:e>
                          </m:eqArr>
                        </m:e>
                      </m:d>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𝑚</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𝑀</m:t>
                          </m:r>
                        </m:sup>
                        <m:e>
                          <m:sSubSup>
                            <m:sSubSupPr>
                              <m:ctrlPr>
                                <a:rPr kumimoji="1" lang="en-US" altLang="ja-JP" sz="2400" b="0" i="1" smtClean="0">
                                  <a:latin typeface="Cambria Math" panose="02040503050406030204" pitchFamily="18" charset="0"/>
                                </a:rPr>
                              </m:ctrlPr>
                            </m:sSubSup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𝑚</m:t>
                              </m:r>
                              <m:r>
                                <a:rPr kumimoji="1" lang="en-US" altLang="ja-JP" sz="2400" b="0" i="1" smtClean="0">
                                  <a:latin typeface="Cambria Math" panose="02040503050406030204" pitchFamily="18" charset="0"/>
                                </a:rPr>
                                <m:t>]</m:t>
                              </m:r>
                            </m:sup>
                          </m:sSubSup>
                          <m:sSubSup>
                            <m:sSubSupPr>
                              <m:ctrlPr>
                                <a:rPr kumimoji="1" lang="en-US" altLang="ja-JP" sz="2400" b="0" i="1" smtClean="0">
                                  <a:latin typeface="Cambria Math" panose="02040503050406030204" pitchFamily="18" charset="0"/>
                                </a:rPr>
                              </m:ctrlPr>
                            </m:sSubSupPr>
                            <m:e>
                              <m:r>
                                <a:rPr kumimoji="1" lang="en-US" altLang="ja-JP" sz="2400" b="1" i="1" smtClean="0">
                                  <a:latin typeface="Cambria Math" panose="02040503050406030204" pitchFamily="18" charset="0"/>
                                </a:rPr>
                                <m:t>𝒙</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𝑚</m:t>
                              </m:r>
                              <m:r>
                                <a:rPr kumimoji="1" lang="en-US" altLang="ja-JP" sz="2400" b="0" i="1" smtClean="0">
                                  <a:latin typeface="Cambria Math" panose="02040503050406030204" pitchFamily="18" charset="0"/>
                                </a:rPr>
                                <m:t>]</m:t>
                              </m:r>
                            </m:sup>
                          </m:sSubSup>
                        </m:e>
                      </m:nary>
                    </m:oMath>
                  </m:oMathPara>
                </a14:m>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4196265" y="5294786"/>
                <a:ext cx="4005071" cy="10475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903383" y="4188373"/>
                <a:ext cx="3148314" cy="369332"/>
              </a:xfrm>
              <a:prstGeom prst="rect">
                <a:avLst/>
              </a:prstGeom>
              <a:noFill/>
              <a:ln>
                <a:noFill/>
              </a:ln>
            </p:spPr>
            <p:txBody>
              <a:bodyPr wrap="square" rtlCol="0">
                <a:spAutoFit/>
              </a:bodyPr>
              <a:lstStyle/>
              <a:p>
                <a:r>
                  <a:rPr kumimoji="1" lang="ja-JP" altLang="en-US" dirty="0" smtClean="0"/>
                  <a:t>時刻</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smtClean="0"/>
                  <a:t>のパーティクルの尤度  </a:t>
                </a:r>
                <a:endParaRPr kumimoji="1" lang="en-US" altLang="ja-JP" dirty="0" smtClean="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903383" y="4188373"/>
                <a:ext cx="3148314" cy="369332"/>
              </a:xfrm>
              <a:prstGeom prst="rect">
                <a:avLst/>
              </a:prstGeom>
              <a:blipFill rotWithShape="0">
                <a:blip r:embed="rId7"/>
                <a:stretch>
                  <a:fillRect l="-1547" t="-13115" b="-1967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880233" y="5569348"/>
                <a:ext cx="3171464" cy="646331"/>
              </a:xfrm>
              <a:prstGeom prst="rect">
                <a:avLst/>
              </a:prstGeom>
              <a:noFill/>
              <a:ln>
                <a:noFill/>
              </a:ln>
            </p:spPr>
            <p:txBody>
              <a:bodyPr wrap="square" rtlCol="0">
                <a:spAutoFit/>
              </a:bodyPr>
              <a:lstStyle/>
              <a:p>
                <a:r>
                  <a:rPr kumimoji="1" lang="ja-JP" altLang="en-US" dirty="0" smtClean="0"/>
                  <a:t>時刻</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smtClean="0"/>
                  <a:t>の全パーティクルによる</a:t>
                </a:r>
                <a:endParaRPr kumimoji="1" lang="en-US" altLang="ja-JP" dirty="0" smtClean="0"/>
              </a:p>
              <a:p>
                <a:r>
                  <a:rPr kumimoji="1" lang="ja-JP" altLang="en-US" dirty="0" smtClean="0"/>
                  <a:t>ロボットの推定位置  </a:t>
                </a:r>
                <a:endParaRPr kumimoji="1" lang="en-US" altLang="ja-JP" dirty="0" smtClean="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880233" y="5569348"/>
                <a:ext cx="3171464" cy="646331"/>
              </a:xfrm>
              <a:prstGeom prst="rect">
                <a:avLst/>
              </a:prstGeom>
              <a:blipFill rotWithShape="0">
                <a:blip r:embed="rId8"/>
                <a:stretch>
                  <a:fillRect l="-1536" t="-8491" b="-11321"/>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796429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5479</TotalTime>
  <Words>2056</Words>
  <Application>Microsoft Office PowerPoint</Application>
  <PresentationFormat>画面に合わせる (4:3)</PresentationFormat>
  <Paragraphs>322</Paragraphs>
  <Slides>21</Slides>
  <Notes>21</Notes>
  <HiddenSlides>5</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ＭＳ Ｐゴシック</vt:lpstr>
      <vt:lpstr>Arial</vt:lpstr>
      <vt:lpstr>Calibri</vt:lpstr>
      <vt:lpstr>Calibri Light</vt:lpstr>
      <vt:lpstr>Cambria Math</vt:lpstr>
      <vt:lpstr>Office テーマ</vt:lpstr>
      <vt:lpstr>地磁気方位センサと地図情報を用いる パーティクルフィルタによる 屋外移動ロボットの自己姿勢推定結果の修正</vt:lpstr>
      <vt:lpstr>研究背景と目的</vt:lpstr>
      <vt:lpstr>自己姿勢推定結果の修正(パーティクルフィルタ)</vt:lpstr>
      <vt:lpstr>自己姿勢推定結果の修正(初期パーティクルの決定)</vt:lpstr>
      <vt:lpstr>自己姿勢推定結果の修正(速度の導出)</vt:lpstr>
      <vt:lpstr>自己姿勢推定結果の修正(自己位置の再構成)</vt:lpstr>
      <vt:lpstr>地図情報の作成方法(1/2)</vt:lpstr>
      <vt:lpstr>地図情報の作成方法(2/2)</vt:lpstr>
      <vt:lpstr>自己姿勢推定結果の修正(尤度の計算)</vt:lpstr>
      <vt:lpstr>自己姿勢推定結果の修正(リサンプリング処理)</vt:lpstr>
      <vt:lpstr>PowerPoint プレゼンテーション</vt:lpstr>
      <vt:lpstr>実験</vt:lpstr>
      <vt:lpstr>結果・考察</vt:lpstr>
      <vt:lpstr>結果・考察</vt:lpstr>
      <vt:lpstr>PowerPoint プレゼンテーション</vt:lpstr>
      <vt:lpstr>地磁気方位センサと地図情報を用いる パーティクルフィルタによる 屋外移動ロボットの自己姿勢推定結果の修正</vt:lpstr>
      <vt:lpstr>自己姿勢推定結果の修正</vt:lpstr>
      <vt:lpstr>結果・考察</vt:lpstr>
      <vt:lpstr>自己姿勢推定結果の修正</vt:lpstr>
      <vt:lpstr>地図情報の作成方法</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地磁気方位センサと地図情報を用いるパーティクルフィルタによる屋外移動ロボットの自己姿勢推定結果の修正</dc:title>
  <dc:creator>endo</dc:creator>
  <cp:lastModifiedBy>endo</cp:lastModifiedBy>
  <cp:revision>140</cp:revision>
  <cp:lastPrinted>2018-02-21T08:56:28Z</cp:lastPrinted>
  <dcterms:created xsi:type="dcterms:W3CDTF">2018-02-15T02:26:11Z</dcterms:created>
  <dcterms:modified xsi:type="dcterms:W3CDTF">2018-02-23T05:32:35Z</dcterms:modified>
</cp:coreProperties>
</file>